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9" d="100"/>
          <a:sy n="109" d="100"/>
        </p:scale>
        <p:origin x="1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60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004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196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52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9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04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86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45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55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72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2766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4B9D8-9D6A-552B-E265-E54854ED2ACA}"/>
              </a:ext>
            </a:extLst>
          </p:cNvPr>
          <p:cNvSpPr>
            <a:spLocks noGrp="1"/>
          </p:cNvSpPr>
          <p:nvPr>
            <p:ph type="title"/>
          </p:nvPr>
        </p:nvSpPr>
        <p:spPr>
          <a:xfrm>
            <a:off x="0" y="-1"/>
            <a:ext cx="12192000" cy="2754775"/>
          </a:xfrm>
          <a:solidFill>
            <a:schemeClr val="bg1"/>
          </a:solidFill>
        </p:spPr>
        <p:txBody>
          <a:bodyPr>
            <a:normAutofit/>
          </a:bodyPr>
          <a:lstStyle/>
          <a:p>
            <a:pPr algn="ctr"/>
            <a:r>
              <a:rPr lang="en-US" sz="5400" dirty="0">
                <a:solidFill>
                  <a:srgbClr val="FF0000"/>
                </a:solidFill>
              </a:rPr>
              <a:t>What writings are from God?</a:t>
            </a:r>
            <a:br>
              <a:rPr lang="en-US" sz="5400" dirty="0">
                <a:solidFill>
                  <a:srgbClr val="FF0000"/>
                </a:solidFill>
              </a:rPr>
            </a:br>
            <a:endParaRPr lang="en-US" sz="5400" dirty="0">
              <a:solidFill>
                <a:srgbClr val="FF0000"/>
              </a:solidFill>
            </a:endParaRPr>
          </a:p>
        </p:txBody>
      </p:sp>
      <p:sp>
        <p:nvSpPr>
          <p:cNvPr id="6" name="TextBox 5">
            <a:extLst>
              <a:ext uri="{FF2B5EF4-FFF2-40B4-BE49-F238E27FC236}">
                <a16:creationId xmlns:a16="http://schemas.microsoft.com/office/drawing/2014/main" id="{F6E523EC-9CB2-E44B-070C-D572BBF19E54}"/>
              </a:ext>
            </a:extLst>
          </p:cNvPr>
          <p:cNvSpPr txBox="1"/>
          <p:nvPr/>
        </p:nvSpPr>
        <p:spPr>
          <a:xfrm>
            <a:off x="5502478" y="2400831"/>
            <a:ext cx="6689522" cy="707886"/>
          </a:xfrm>
          <a:prstGeom prst="rect">
            <a:avLst/>
          </a:prstGeom>
          <a:solidFill>
            <a:schemeClr val="bg1"/>
          </a:solidFill>
        </p:spPr>
        <p:txBody>
          <a:bodyPr wrap="square" rtlCol="0">
            <a:spAutoFit/>
          </a:bodyPr>
          <a:lstStyle/>
          <a:p>
            <a:r>
              <a:rPr lang="en-US" sz="4000" dirty="0"/>
              <a:t>A Study of the Biblical Canon</a:t>
            </a:r>
          </a:p>
        </p:txBody>
      </p:sp>
      <p:pic>
        <p:nvPicPr>
          <p:cNvPr id="8" name="Picture 7">
            <a:extLst>
              <a:ext uri="{FF2B5EF4-FFF2-40B4-BE49-F238E27FC236}">
                <a16:creationId xmlns:a16="http://schemas.microsoft.com/office/drawing/2014/main" id="{DB22650D-7839-0E75-71E0-CA169946E5F0}"/>
              </a:ext>
            </a:extLst>
          </p:cNvPr>
          <p:cNvPicPr>
            <a:picLocks noChangeAspect="1"/>
          </p:cNvPicPr>
          <p:nvPr/>
        </p:nvPicPr>
        <p:blipFill>
          <a:blip r:embed="rId2"/>
          <a:stretch>
            <a:fillRect/>
          </a:stretch>
        </p:blipFill>
        <p:spPr>
          <a:xfrm>
            <a:off x="803467" y="3108717"/>
            <a:ext cx="6338112" cy="3561803"/>
          </a:xfrm>
          <a:prstGeom prst="rect">
            <a:avLst/>
          </a:prstGeom>
        </p:spPr>
      </p:pic>
    </p:spTree>
    <p:extLst>
      <p:ext uri="{BB962C8B-B14F-4D97-AF65-F5344CB8AC3E}">
        <p14:creationId xmlns:p14="http://schemas.microsoft.com/office/powerpoint/2010/main" val="168778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7849-3A68-1238-C422-564E7CB777C0}"/>
              </a:ext>
            </a:extLst>
          </p:cNvPr>
          <p:cNvSpPr>
            <a:spLocks noGrp="1"/>
          </p:cNvSpPr>
          <p:nvPr>
            <p:ph type="title"/>
          </p:nvPr>
        </p:nvSpPr>
        <p:spPr>
          <a:xfrm>
            <a:off x="581191" y="5262296"/>
            <a:ext cx="8146119" cy="689514"/>
          </a:xfrm>
        </p:spPr>
        <p:txBody>
          <a:bodyPr>
            <a:noAutofit/>
          </a:bodyPr>
          <a:lstStyle/>
          <a:p>
            <a:r>
              <a:rPr lang="en-US" sz="2400" dirty="0">
                <a:solidFill>
                  <a:schemeClr val="bg1"/>
                </a:solidFill>
              </a:rPr>
              <a:t>Did the Holy Spirit Determine the Canon for Us?</a:t>
            </a:r>
          </a:p>
        </p:txBody>
      </p:sp>
      <p:sp>
        <p:nvSpPr>
          <p:cNvPr id="3" name="Content Placeholder 2">
            <a:extLst>
              <a:ext uri="{FF2B5EF4-FFF2-40B4-BE49-F238E27FC236}">
                <a16:creationId xmlns:a16="http://schemas.microsoft.com/office/drawing/2014/main" id="{1F5C0255-02B4-81FB-3050-712BA924CE68}"/>
              </a:ext>
            </a:extLst>
          </p:cNvPr>
          <p:cNvSpPr>
            <a:spLocks noGrp="1"/>
          </p:cNvSpPr>
          <p:nvPr>
            <p:ph idx="1"/>
          </p:nvPr>
        </p:nvSpPr>
        <p:spPr/>
        <p:txBody>
          <a:bodyPr>
            <a:normAutofit lnSpcReduction="10000"/>
          </a:bodyPr>
          <a:lstStyle/>
          <a:p>
            <a:pPr>
              <a:buFont typeface="Wingdings" panose="05000000000000000000" pitchFamily="2" charset="2"/>
              <a:buChar char="§"/>
            </a:pPr>
            <a:r>
              <a:rPr lang="en-US" sz="2800" dirty="0"/>
              <a:t>This view was a fundamental position of most protestant reformers in their opposition to the Roman Catholic view that “the Church” authenticates the Canon. John Calvin, for example expounded on this in his </a:t>
            </a:r>
            <a:r>
              <a:rPr lang="en-US" sz="2800" i="1" dirty="0"/>
              <a:t>Institutes of Christian Religion, I:</a:t>
            </a:r>
            <a:r>
              <a:rPr lang="en-US" sz="2800" dirty="0"/>
              <a:t>86-91</a:t>
            </a:r>
          </a:p>
          <a:p>
            <a:pPr>
              <a:buFont typeface="Wingdings" panose="05000000000000000000" pitchFamily="2" charset="2"/>
              <a:buChar char="§"/>
            </a:pPr>
            <a:r>
              <a:rPr lang="en-US" sz="2800" dirty="0"/>
              <a:t>Among evangelicals today, this is known as one of the “three miracles of revelation” (Inspiration, Illumination, and Discernment)</a:t>
            </a:r>
          </a:p>
          <a:p>
            <a:pPr>
              <a:buFont typeface="Wingdings" panose="05000000000000000000" pitchFamily="2" charset="2"/>
              <a:buChar char="§"/>
            </a:pPr>
            <a:r>
              <a:rPr lang="en-US" sz="2800" dirty="0"/>
              <a:t>Problem: The very scriptures that the Holy Spirit allegedly enables us to know, no where argues that the role of the Spirit goes beyond inspiration (something that is clearly laid out, e.g. Ephesians 3).  Makes it subjective.</a:t>
            </a:r>
          </a:p>
        </p:txBody>
      </p:sp>
      <p:sp>
        <p:nvSpPr>
          <p:cNvPr id="4" name="Text Placeholder 3">
            <a:extLst>
              <a:ext uri="{FF2B5EF4-FFF2-40B4-BE49-F238E27FC236}">
                <a16:creationId xmlns:a16="http://schemas.microsoft.com/office/drawing/2014/main" id="{FDCFFF07-2B1E-9306-925A-E2408C5B00CC}"/>
              </a:ext>
            </a:extLst>
          </p:cNvPr>
          <p:cNvSpPr>
            <a:spLocks noGrp="1"/>
          </p:cNvSpPr>
          <p:nvPr>
            <p:ph type="body" sz="half" idx="2"/>
          </p:nvPr>
        </p:nvSpPr>
        <p:spPr/>
        <p:txBody>
          <a:bodyPr/>
          <a:lstStyle/>
          <a:p>
            <a:r>
              <a:rPr lang="en-US" sz="3600" b="1" dirty="0"/>
              <a:t>NO!</a:t>
            </a:r>
          </a:p>
        </p:txBody>
      </p:sp>
    </p:spTree>
    <p:extLst>
      <p:ext uri="{BB962C8B-B14F-4D97-AF65-F5344CB8AC3E}">
        <p14:creationId xmlns:p14="http://schemas.microsoft.com/office/powerpoint/2010/main" val="38316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par>
                          <p:cTn id="18" fill="hold">
                            <p:stCondLst>
                              <p:cond delay="500"/>
                            </p:stCondLst>
                            <p:childTnLst>
                              <p:par>
                                <p:cTn id="19" presetID="16" presetClass="entr" presetSubtype="21" fill="hold" grpId="0" nodeType="afterEffect">
                                  <p:stCondLst>
                                    <p:cond delay="1000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7849-3A68-1238-C422-564E7CB777C0}"/>
              </a:ext>
            </a:extLst>
          </p:cNvPr>
          <p:cNvSpPr>
            <a:spLocks noGrp="1"/>
          </p:cNvSpPr>
          <p:nvPr>
            <p:ph type="title"/>
          </p:nvPr>
        </p:nvSpPr>
        <p:spPr>
          <a:xfrm>
            <a:off x="581191" y="5262296"/>
            <a:ext cx="8146119" cy="689514"/>
          </a:xfrm>
        </p:spPr>
        <p:txBody>
          <a:bodyPr>
            <a:noAutofit/>
          </a:bodyPr>
          <a:lstStyle/>
          <a:p>
            <a:r>
              <a:rPr lang="en-US" dirty="0">
                <a:solidFill>
                  <a:schemeClr val="bg1"/>
                </a:solidFill>
              </a:rPr>
              <a:t>Did the Early Church Authorize the Canon for Us?</a:t>
            </a:r>
          </a:p>
        </p:txBody>
      </p:sp>
      <p:sp>
        <p:nvSpPr>
          <p:cNvPr id="3" name="Content Placeholder 2">
            <a:extLst>
              <a:ext uri="{FF2B5EF4-FFF2-40B4-BE49-F238E27FC236}">
                <a16:creationId xmlns:a16="http://schemas.microsoft.com/office/drawing/2014/main" id="{1F5C0255-02B4-81FB-3050-712BA924CE68}"/>
              </a:ext>
            </a:extLst>
          </p:cNvPr>
          <p:cNvSpPr>
            <a:spLocks noGrp="1"/>
          </p:cNvSpPr>
          <p:nvPr>
            <p:ph idx="1"/>
          </p:nvPr>
        </p:nvSpPr>
        <p:spPr/>
        <p:txBody>
          <a:bodyPr>
            <a:normAutofit/>
          </a:bodyPr>
          <a:lstStyle/>
          <a:p>
            <a:pPr>
              <a:buFont typeface="Wingdings" panose="05000000000000000000" pitchFamily="2" charset="2"/>
              <a:buChar char="§"/>
            </a:pPr>
            <a:r>
              <a:rPr lang="en-US" sz="2800" dirty="0"/>
              <a:t>Although it is certainly true that early Christians had to determine what scriptures were God-breathed, this view espouses that the “Church” through its Councils and Church Leaders established the “official” list of accepted books (Canon) and then passed this down to all following generations.</a:t>
            </a:r>
          </a:p>
          <a:p>
            <a:pPr>
              <a:buFont typeface="Wingdings" panose="05000000000000000000" pitchFamily="2" charset="2"/>
              <a:buChar char="§"/>
            </a:pPr>
            <a:r>
              <a:rPr lang="en-US" sz="2800" dirty="0"/>
              <a:t>The inspired writing of a book was not sufficient, it had to also be “received by the Church.” Canonical status was attained by “recognition and affirmation by the Church acting officially…” Robert </a:t>
            </a:r>
            <a:r>
              <a:rPr lang="en-US" sz="2800" dirty="0" err="1"/>
              <a:t>Meye</a:t>
            </a:r>
            <a:r>
              <a:rPr lang="en-US" sz="2800" dirty="0"/>
              <a:t>, </a:t>
            </a:r>
            <a:r>
              <a:rPr lang="en-US" sz="2800" i="1" dirty="0"/>
              <a:t>“Canon of the New Testament” (ISBE) </a:t>
            </a:r>
            <a:r>
              <a:rPr lang="en-US" sz="2800" dirty="0"/>
              <a:t>Most scholars manifest this premise.</a:t>
            </a:r>
          </a:p>
        </p:txBody>
      </p:sp>
      <p:sp>
        <p:nvSpPr>
          <p:cNvPr id="4" name="Text Placeholder 3">
            <a:extLst>
              <a:ext uri="{FF2B5EF4-FFF2-40B4-BE49-F238E27FC236}">
                <a16:creationId xmlns:a16="http://schemas.microsoft.com/office/drawing/2014/main" id="{FDCFFF07-2B1E-9306-925A-E2408C5B00CC}"/>
              </a:ext>
            </a:extLst>
          </p:cNvPr>
          <p:cNvSpPr>
            <a:spLocks noGrp="1"/>
          </p:cNvSpPr>
          <p:nvPr>
            <p:ph type="body" sz="half" idx="2"/>
          </p:nvPr>
        </p:nvSpPr>
        <p:spPr/>
        <p:txBody>
          <a:bodyPr/>
          <a:lstStyle/>
          <a:p>
            <a:endParaRPr lang="en-US" sz="3600" b="1" dirty="0"/>
          </a:p>
        </p:txBody>
      </p:sp>
    </p:spTree>
    <p:extLst>
      <p:ext uri="{BB962C8B-B14F-4D97-AF65-F5344CB8AC3E}">
        <p14:creationId xmlns:p14="http://schemas.microsoft.com/office/powerpoint/2010/main" val="3112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grpId="0" nodeType="afterEffect" nodePh="1">
                                  <p:stCondLst>
                                    <p:cond delay="10000"/>
                                  </p:stCondLst>
                                  <p:endCondLst>
                                    <p:cond evt="begin" delay="0">
                                      <p:tn val="14"/>
                                    </p:cond>
                                  </p:end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7849-3A68-1238-C422-564E7CB777C0}"/>
              </a:ext>
            </a:extLst>
          </p:cNvPr>
          <p:cNvSpPr>
            <a:spLocks noGrp="1"/>
          </p:cNvSpPr>
          <p:nvPr>
            <p:ph type="title"/>
          </p:nvPr>
        </p:nvSpPr>
        <p:spPr>
          <a:xfrm>
            <a:off x="581191" y="5262296"/>
            <a:ext cx="8146119" cy="689514"/>
          </a:xfrm>
        </p:spPr>
        <p:txBody>
          <a:bodyPr>
            <a:noAutofit/>
          </a:bodyPr>
          <a:lstStyle/>
          <a:p>
            <a:r>
              <a:rPr lang="en-US" dirty="0">
                <a:solidFill>
                  <a:schemeClr val="bg1"/>
                </a:solidFill>
              </a:rPr>
              <a:t>Did the Early Church Authorize the Canon for Us?</a:t>
            </a:r>
          </a:p>
        </p:txBody>
      </p:sp>
      <p:sp>
        <p:nvSpPr>
          <p:cNvPr id="3" name="Content Placeholder 2">
            <a:extLst>
              <a:ext uri="{FF2B5EF4-FFF2-40B4-BE49-F238E27FC236}">
                <a16:creationId xmlns:a16="http://schemas.microsoft.com/office/drawing/2014/main" id="{1F5C0255-02B4-81FB-3050-712BA924CE68}"/>
              </a:ext>
            </a:extLst>
          </p:cNvPr>
          <p:cNvSpPr>
            <a:spLocks noGrp="1"/>
          </p:cNvSpPr>
          <p:nvPr>
            <p:ph idx="1"/>
          </p:nvPr>
        </p:nvSpPr>
        <p:spPr/>
        <p:txBody>
          <a:bodyPr>
            <a:normAutofit/>
          </a:bodyPr>
          <a:lstStyle/>
          <a:p>
            <a:pPr>
              <a:buFont typeface="Wingdings" panose="05000000000000000000" pitchFamily="2" charset="2"/>
              <a:buChar char="§"/>
            </a:pPr>
            <a:r>
              <a:rPr lang="en-US" sz="2800" dirty="0"/>
              <a:t>Problems with this view</a:t>
            </a:r>
          </a:p>
          <a:p>
            <a:pPr>
              <a:buFont typeface="Wingdings" panose="05000000000000000000" pitchFamily="2" charset="2"/>
              <a:buChar char="§"/>
            </a:pPr>
            <a:r>
              <a:rPr lang="en-US" sz="2800" dirty="0"/>
              <a:t>First and foremost, it adopts an institutionalized and universally organized hierarchical conception of “the Church” that has authority to do such for everyone. This concept is not taught in the very Scriptures that are canon.</a:t>
            </a:r>
          </a:p>
          <a:p>
            <a:pPr>
              <a:buFont typeface="Wingdings" panose="05000000000000000000" pitchFamily="2" charset="2"/>
              <a:buChar char="§"/>
            </a:pPr>
            <a:r>
              <a:rPr lang="en-US" sz="2800" dirty="0"/>
              <a:t>Second, there is disagreement between the Roman Catholic Church and later Protestants on the canon. The authority taken on by the 1546 Council of Trent on this matter is takes us back to the first problem.</a:t>
            </a:r>
          </a:p>
        </p:txBody>
      </p:sp>
      <p:sp>
        <p:nvSpPr>
          <p:cNvPr id="4" name="Text Placeholder 3">
            <a:extLst>
              <a:ext uri="{FF2B5EF4-FFF2-40B4-BE49-F238E27FC236}">
                <a16:creationId xmlns:a16="http://schemas.microsoft.com/office/drawing/2014/main" id="{FDCFFF07-2B1E-9306-925A-E2408C5B00CC}"/>
              </a:ext>
            </a:extLst>
          </p:cNvPr>
          <p:cNvSpPr>
            <a:spLocks noGrp="1"/>
          </p:cNvSpPr>
          <p:nvPr>
            <p:ph type="body" sz="half" idx="2"/>
          </p:nvPr>
        </p:nvSpPr>
        <p:spPr/>
        <p:txBody>
          <a:bodyPr/>
          <a:lstStyle/>
          <a:p>
            <a:r>
              <a:rPr lang="en-US" sz="3600" b="1" dirty="0"/>
              <a:t>NO!</a:t>
            </a:r>
          </a:p>
        </p:txBody>
      </p:sp>
    </p:spTree>
    <p:extLst>
      <p:ext uri="{BB962C8B-B14F-4D97-AF65-F5344CB8AC3E}">
        <p14:creationId xmlns:p14="http://schemas.microsoft.com/office/powerpoint/2010/main" val="390289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par>
                          <p:cTn id="18" fill="hold">
                            <p:stCondLst>
                              <p:cond delay="500"/>
                            </p:stCondLst>
                            <p:childTnLst>
                              <p:par>
                                <p:cTn id="19" presetID="16" presetClass="entr" presetSubtype="21" fill="hold" grpId="0" nodeType="afterEffect">
                                  <p:stCondLst>
                                    <p:cond delay="1000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D275-E5B7-7B41-1D90-61B8473ED74F}"/>
              </a:ext>
            </a:extLst>
          </p:cNvPr>
          <p:cNvSpPr>
            <a:spLocks noGrp="1"/>
          </p:cNvSpPr>
          <p:nvPr>
            <p:ph type="title"/>
          </p:nvPr>
        </p:nvSpPr>
        <p:spPr/>
        <p:txBody>
          <a:bodyPr/>
          <a:lstStyle/>
          <a:p>
            <a:r>
              <a:rPr lang="en-US" dirty="0"/>
              <a:t>Christ is the key to the canon</a:t>
            </a:r>
          </a:p>
        </p:txBody>
      </p:sp>
      <p:sp>
        <p:nvSpPr>
          <p:cNvPr id="3" name="Text Placeholder 2">
            <a:extLst>
              <a:ext uri="{FF2B5EF4-FFF2-40B4-BE49-F238E27FC236}">
                <a16:creationId xmlns:a16="http://schemas.microsoft.com/office/drawing/2014/main" id="{AC05DEE4-8DDE-A765-F39E-05978BA7D8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850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4633-3DF8-6E2C-DD56-23E93927C799}"/>
              </a:ext>
            </a:extLst>
          </p:cNvPr>
          <p:cNvSpPr>
            <a:spLocks noGrp="1"/>
          </p:cNvSpPr>
          <p:nvPr>
            <p:ph type="title"/>
          </p:nvPr>
        </p:nvSpPr>
        <p:spPr>
          <a:xfrm>
            <a:off x="581192" y="736880"/>
            <a:ext cx="11029616" cy="1013800"/>
          </a:xfrm>
        </p:spPr>
        <p:txBody>
          <a:bodyPr/>
          <a:lstStyle/>
          <a:p>
            <a:r>
              <a:rPr lang="en-US" dirty="0"/>
              <a:t>“All Scripture is God breathed”</a:t>
            </a:r>
            <a:br>
              <a:rPr lang="en-US" dirty="0"/>
            </a:br>
            <a:endParaRPr lang="en-US" dirty="0"/>
          </a:p>
        </p:txBody>
      </p:sp>
      <p:sp>
        <p:nvSpPr>
          <p:cNvPr id="3" name="Content Placeholder 2">
            <a:extLst>
              <a:ext uri="{FF2B5EF4-FFF2-40B4-BE49-F238E27FC236}">
                <a16:creationId xmlns:a16="http://schemas.microsoft.com/office/drawing/2014/main" id="{CF0F01FA-A417-F942-398E-6E9C33187805}"/>
              </a:ext>
            </a:extLst>
          </p:cNvPr>
          <p:cNvSpPr>
            <a:spLocks noGrp="1"/>
          </p:cNvSpPr>
          <p:nvPr>
            <p:ph idx="1"/>
          </p:nvPr>
        </p:nvSpPr>
        <p:spPr>
          <a:xfrm>
            <a:off x="581192" y="2180496"/>
            <a:ext cx="11029615" cy="4347626"/>
          </a:xfrm>
        </p:spPr>
        <p:txBody>
          <a:bodyPr>
            <a:normAutofit/>
          </a:bodyPr>
          <a:lstStyle/>
          <a:p>
            <a:r>
              <a:rPr lang="en-US" sz="3200" b="1" dirty="0">
                <a:solidFill>
                  <a:schemeClr val="accent2">
                    <a:lumMod val="75000"/>
                  </a:schemeClr>
                </a:solidFill>
              </a:rPr>
              <a:t>What did Paul mean by “all”?</a:t>
            </a:r>
          </a:p>
          <a:p>
            <a:pPr lvl="1"/>
            <a:r>
              <a:rPr lang="en-US" sz="3000" b="1" dirty="0">
                <a:solidFill>
                  <a:schemeClr val="accent2">
                    <a:lumMod val="75000"/>
                  </a:schemeClr>
                </a:solidFill>
              </a:rPr>
              <a:t>See context</a:t>
            </a:r>
          </a:p>
          <a:p>
            <a:pPr algn="ctr"/>
            <a:endParaRPr lang="en-US" sz="3200" b="1" dirty="0">
              <a:solidFill>
                <a:schemeClr val="accent2">
                  <a:lumMod val="75000"/>
                </a:schemeClr>
              </a:solidFill>
            </a:endParaRPr>
          </a:p>
          <a:p>
            <a:r>
              <a:rPr lang="en-US" sz="3200" b="1" dirty="0">
                <a:solidFill>
                  <a:schemeClr val="accent2">
                    <a:lumMod val="75000"/>
                  </a:schemeClr>
                </a:solidFill>
              </a:rPr>
              <a:t>Jews and Christians both had to answer two questions:</a:t>
            </a:r>
          </a:p>
          <a:p>
            <a:pPr marL="838350" lvl="1" indent="-514350">
              <a:buFont typeface="+mj-lt"/>
              <a:buAutoNum type="arabicPeriod"/>
            </a:pPr>
            <a:r>
              <a:rPr lang="en-US" sz="2400" b="1" dirty="0">
                <a:solidFill>
                  <a:schemeClr val="accent2">
                    <a:lumMod val="75000"/>
                  </a:schemeClr>
                </a:solidFill>
              </a:rPr>
              <a:t>What scriptures are God-breathed? (Canonicity)</a:t>
            </a:r>
          </a:p>
          <a:p>
            <a:pPr marL="838350" lvl="1" indent="-514350">
              <a:buFont typeface="+mj-lt"/>
              <a:buAutoNum type="arabicPeriod"/>
            </a:pPr>
            <a:r>
              <a:rPr lang="en-US" sz="2400" b="1" dirty="0">
                <a:solidFill>
                  <a:schemeClr val="accent2">
                    <a:lumMod val="75000"/>
                  </a:schemeClr>
                </a:solidFill>
              </a:rPr>
              <a:t>Have those texts been accurately copied? (Textual Criticism)</a:t>
            </a:r>
          </a:p>
          <a:p>
            <a:pPr algn="ctr"/>
            <a:endParaRPr lang="en-US" sz="3200" b="1" dirty="0">
              <a:solidFill>
                <a:schemeClr val="accent2">
                  <a:lumMod val="75000"/>
                </a:schemeClr>
              </a:solidFill>
            </a:endParaRPr>
          </a:p>
        </p:txBody>
      </p:sp>
      <p:pic>
        <p:nvPicPr>
          <p:cNvPr id="6" name="Picture 5">
            <a:extLst>
              <a:ext uri="{FF2B5EF4-FFF2-40B4-BE49-F238E27FC236}">
                <a16:creationId xmlns:a16="http://schemas.microsoft.com/office/drawing/2014/main" id="{4277F1C6-EE17-EB9B-49B2-754419AF42A4}"/>
              </a:ext>
            </a:extLst>
          </p:cNvPr>
          <p:cNvPicPr>
            <a:picLocks noChangeAspect="1"/>
          </p:cNvPicPr>
          <p:nvPr/>
        </p:nvPicPr>
        <p:blipFill>
          <a:blip r:embed="rId2"/>
          <a:stretch>
            <a:fillRect/>
          </a:stretch>
        </p:blipFill>
        <p:spPr>
          <a:xfrm>
            <a:off x="6574507" y="603315"/>
            <a:ext cx="5617493" cy="3622876"/>
          </a:xfrm>
          <a:prstGeom prst="rect">
            <a:avLst/>
          </a:prstGeom>
        </p:spPr>
      </p:pic>
    </p:spTree>
    <p:extLst>
      <p:ext uri="{BB962C8B-B14F-4D97-AF65-F5344CB8AC3E}">
        <p14:creationId xmlns:p14="http://schemas.microsoft.com/office/powerpoint/2010/main" val="40942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4633-3DF8-6E2C-DD56-23E93927C799}"/>
              </a:ext>
            </a:extLst>
          </p:cNvPr>
          <p:cNvSpPr>
            <a:spLocks noGrp="1"/>
          </p:cNvSpPr>
          <p:nvPr>
            <p:ph type="title"/>
          </p:nvPr>
        </p:nvSpPr>
        <p:spPr>
          <a:xfrm>
            <a:off x="581192" y="736880"/>
            <a:ext cx="8484437" cy="1013800"/>
          </a:xfrm>
        </p:spPr>
        <p:txBody>
          <a:bodyPr>
            <a:normAutofit fontScale="90000"/>
          </a:bodyPr>
          <a:lstStyle/>
          <a:p>
            <a:r>
              <a:rPr lang="en-US" cap="none" dirty="0">
                <a:latin typeface="+mn-lt"/>
                <a:cs typeface="Arial" panose="020B0604020202020204" pitchFamily="34" charset="0"/>
              </a:rPr>
              <a:t>“It is rather strange that more attention has not been given in theological  circles to the question of canonicity.”</a:t>
            </a:r>
            <a:br>
              <a:rPr lang="en-US" cap="none" dirty="0">
                <a:latin typeface="+mn-lt"/>
                <a:cs typeface="Arial" panose="020B0604020202020204" pitchFamily="34" charset="0"/>
              </a:rPr>
            </a:br>
            <a:r>
              <a:rPr lang="en-US" cap="none" dirty="0">
                <a:latin typeface="+mn-lt"/>
                <a:cs typeface="Arial" panose="020B0604020202020204" pitchFamily="34" charset="0"/>
              </a:rPr>
              <a:t>												-- R. Laird Harris</a:t>
            </a:r>
            <a:endParaRPr lang="en-US" dirty="0"/>
          </a:p>
        </p:txBody>
      </p:sp>
      <p:sp>
        <p:nvSpPr>
          <p:cNvPr id="3" name="Content Placeholder 2">
            <a:extLst>
              <a:ext uri="{FF2B5EF4-FFF2-40B4-BE49-F238E27FC236}">
                <a16:creationId xmlns:a16="http://schemas.microsoft.com/office/drawing/2014/main" id="{CF0F01FA-A417-F942-398E-6E9C33187805}"/>
              </a:ext>
            </a:extLst>
          </p:cNvPr>
          <p:cNvSpPr>
            <a:spLocks noGrp="1"/>
          </p:cNvSpPr>
          <p:nvPr>
            <p:ph idx="1"/>
          </p:nvPr>
        </p:nvSpPr>
        <p:spPr>
          <a:xfrm>
            <a:off x="581192" y="2180496"/>
            <a:ext cx="8484437" cy="4347626"/>
          </a:xfrm>
        </p:spPr>
        <p:txBody>
          <a:bodyPr>
            <a:normAutofit fontScale="92500"/>
          </a:bodyPr>
          <a:lstStyle/>
          <a:p>
            <a:r>
              <a:rPr lang="en-US" sz="3200" b="1" dirty="0">
                <a:solidFill>
                  <a:schemeClr val="accent2">
                    <a:lumMod val="75000"/>
                  </a:schemeClr>
                </a:solidFill>
              </a:rPr>
              <a:t>Despite its foundation to Faith, it is surprising not more attention to this is given</a:t>
            </a:r>
          </a:p>
          <a:p>
            <a:endParaRPr lang="en-US" sz="3200" b="1" dirty="0">
              <a:solidFill>
                <a:schemeClr val="accent2">
                  <a:lumMod val="75000"/>
                </a:schemeClr>
              </a:solidFill>
            </a:endParaRPr>
          </a:p>
          <a:p>
            <a:r>
              <a:rPr lang="en-US" sz="3200" b="1" dirty="0">
                <a:solidFill>
                  <a:schemeClr val="accent2">
                    <a:lumMod val="75000"/>
                  </a:schemeClr>
                </a:solidFill>
              </a:rPr>
              <a:t>There are reasons for this, but this has had the led to less faith, not more. </a:t>
            </a:r>
          </a:p>
          <a:p>
            <a:pPr lvl="1"/>
            <a:r>
              <a:rPr lang="en-US" sz="3000" b="1" dirty="0">
                <a:solidFill>
                  <a:schemeClr val="accent2">
                    <a:lumMod val="75000"/>
                  </a:schemeClr>
                </a:solidFill>
              </a:rPr>
              <a:t>And it violates an apostolic instruction given in scripture that is often blindly accepted:</a:t>
            </a:r>
          </a:p>
          <a:p>
            <a:pPr lvl="2"/>
            <a:r>
              <a:rPr lang="en-US" sz="2800" b="1" dirty="0">
                <a:solidFill>
                  <a:schemeClr val="accent2">
                    <a:lumMod val="75000"/>
                  </a:schemeClr>
                </a:solidFill>
              </a:rPr>
              <a:t>e.g., </a:t>
            </a:r>
            <a:r>
              <a:rPr lang="en-US" sz="2600" b="1" dirty="0">
                <a:solidFill>
                  <a:schemeClr val="accent2">
                    <a:lumMod val="75000"/>
                  </a:schemeClr>
                </a:solidFill>
              </a:rPr>
              <a:t> Peter 3:15</a:t>
            </a:r>
          </a:p>
        </p:txBody>
      </p:sp>
      <p:pic>
        <p:nvPicPr>
          <p:cNvPr id="5" name="Picture 4">
            <a:extLst>
              <a:ext uri="{FF2B5EF4-FFF2-40B4-BE49-F238E27FC236}">
                <a16:creationId xmlns:a16="http://schemas.microsoft.com/office/drawing/2014/main" id="{CAD84AD9-9713-4907-D1B5-7F2034761AE5}"/>
              </a:ext>
            </a:extLst>
          </p:cNvPr>
          <p:cNvPicPr>
            <a:picLocks noChangeAspect="1"/>
          </p:cNvPicPr>
          <p:nvPr/>
        </p:nvPicPr>
        <p:blipFill>
          <a:blip r:embed="rId2"/>
          <a:stretch>
            <a:fillRect/>
          </a:stretch>
        </p:blipFill>
        <p:spPr>
          <a:xfrm>
            <a:off x="8919325" y="609600"/>
            <a:ext cx="2857500" cy="4038600"/>
          </a:xfrm>
          <a:prstGeom prst="rect">
            <a:avLst/>
          </a:prstGeom>
        </p:spPr>
      </p:pic>
    </p:spTree>
    <p:extLst>
      <p:ext uri="{BB962C8B-B14F-4D97-AF65-F5344CB8AC3E}">
        <p14:creationId xmlns:p14="http://schemas.microsoft.com/office/powerpoint/2010/main" val="41960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pic>
        <p:nvPicPr>
          <p:cNvPr id="8" name="Content Placeholder 7">
            <a:extLst>
              <a:ext uri="{FF2B5EF4-FFF2-40B4-BE49-F238E27FC236}">
                <a16:creationId xmlns:a16="http://schemas.microsoft.com/office/drawing/2014/main" id="{C6833F15-F8BB-26DB-D914-B4300320B4FD}"/>
              </a:ext>
            </a:extLst>
          </p:cNvPr>
          <p:cNvPicPr>
            <a:picLocks noGrp="1" noChangeAspect="1"/>
          </p:cNvPicPr>
          <p:nvPr>
            <p:ph idx="1"/>
          </p:nvPr>
        </p:nvPicPr>
        <p:blipFill>
          <a:blip r:embed="rId2"/>
          <a:stretch>
            <a:fillRect/>
          </a:stretch>
        </p:blipFill>
        <p:spPr>
          <a:xfrm>
            <a:off x="1842691" y="2075270"/>
            <a:ext cx="8506618" cy="4782730"/>
          </a:xfrm>
          <a:prstGeom prst="rect">
            <a:avLst/>
          </a:prstGeom>
        </p:spPr>
      </p:pic>
    </p:spTree>
    <p:extLst>
      <p:ext uri="{BB962C8B-B14F-4D97-AF65-F5344CB8AC3E}">
        <p14:creationId xmlns:p14="http://schemas.microsoft.com/office/powerpoint/2010/main" val="299519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pic>
        <p:nvPicPr>
          <p:cNvPr id="9" name="Picture 8">
            <a:extLst>
              <a:ext uri="{FF2B5EF4-FFF2-40B4-BE49-F238E27FC236}">
                <a16:creationId xmlns:a16="http://schemas.microsoft.com/office/drawing/2014/main" id="{FFE2BA83-C123-C140-2AE8-9A5ECDD8223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rcRect t="15654" b="56835"/>
          <a:stretch/>
        </p:blipFill>
        <p:spPr>
          <a:xfrm>
            <a:off x="565101" y="1800797"/>
            <a:ext cx="11068067" cy="3459360"/>
          </a:xfrm>
          <a:prstGeom prst="rect">
            <a:avLst/>
          </a:prstGeom>
          <a:effectLst>
            <a:reflection blurRad="6350" stA="50000" endA="295" endPos="92000" dist="101600" dir="5400000" sy="-100000" algn="bl" rotWithShape="0"/>
          </a:effectLst>
        </p:spPr>
      </p:pic>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581192" y="2729756"/>
            <a:ext cx="11029615" cy="4128244"/>
          </a:xfrm>
        </p:spPr>
        <p:txBody>
          <a:bodyPr>
            <a:normAutofit lnSpcReduction="10000"/>
          </a:bodyPr>
          <a:lstStyle/>
          <a:p>
            <a:r>
              <a:rPr lang="en-US" sz="3200" b="1" dirty="0"/>
              <a:t>Canon comes from the Greek </a:t>
            </a:r>
            <a:r>
              <a:rPr lang="en-US" sz="3200" b="1" dirty="0" err="1">
                <a:latin typeface="Symbol" panose="05050102010706020507" pitchFamily="18" charset="2"/>
              </a:rPr>
              <a:t>kanon</a:t>
            </a:r>
            <a:r>
              <a:rPr lang="en-US" sz="3200" b="1" dirty="0">
                <a:latin typeface="Symbol" panose="05050102010706020507" pitchFamily="18" charset="2"/>
              </a:rPr>
              <a:t> </a:t>
            </a:r>
            <a:r>
              <a:rPr lang="en-US" sz="3200" b="1" dirty="0"/>
              <a:t>and the Hebrew    </a:t>
            </a:r>
            <a:r>
              <a:rPr lang="he-IL" sz="3200" b="0" i="0" dirty="0">
                <a:solidFill>
                  <a:srgbClr val="001320"/>
                </a:solidFill>
                <a:effectLst/>
                <a:latin typeface="Ezra SIL"/>
              </a:rPr>
              <a:t>קָנֶה</a:t>
            </a:r>
            <a:r>
              <a:rPr lang="en-US" sz="3200" b="0" i="0" dirty="0">
                <a:solidFill>
                  <a:srgbClr val="001320"/>
                </a:solidFill>
                <a:effectLst/>
                <a:latin typeface="Ezra SIL"/>
              </a:rPr>
              <a:t> (</a:t>
            </a:r>
            <a:r>
              <a:rPr lang="en-US" sz="3200" b="1" i="1" dirty="0" err="1"/>
              <a:t>qaneh</a:t>
            </a:r>
            <a:r>
              <a:rPr lang="en-US" sz="3200" b="1" i="1" dirty="0"/>
              <a:t>). </a:t>
            </a:r>
            <a:r>
              <a:rPr lang="en-US" sz="3200" b="1" dirty="0"/>
              <a:t>A reed used as a rule. Eventually came to mean a series or list of marks (rules)</a:t>
            </a:r>
          </a:p>
          <a:p>
            <a:r>
              <a:rPr lang="en-US" sz="3200" b="1" dirty="0"/>
              <a:t>This word was used by Paul (2 Cor. 10:13-16 and Gal. 6:16</a:t>
            </a:r>
          </a:p>
          <a:p>
            <a:r>
              <a:rPr lang="en-US" sz="3200" b="1" dirty="0"/>
              <a:t>This word came to be used for the “list” of books that make up the authoritative standard, starting with Athanasius in the 4</a:t>
            </a:r>
            <a:r>
              <a:rPr lang="en-US" sz="3200" b="1" baseline="30000" dirty="0"/>
              <a:t>th</a:t>
            </a:r>
            <a:r>
              <a:rPr lang="en-US" sz="3200" b="1" dirty="0"/>
              <a:t> century</a:t>
            </a:r>
          </a:p>
        </p:txBody>
      </p:sp>
    </p:spTree>
    <p:extLst>
      <p:ext uri="{BB962C8B-B14F-4D97-AF65-F5344CB8AC3E}">
        <p14:creationId xmlns:p14="http://schemas.microsoft.com/office/powerpoint/2010/main" val="29980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B5E5B4-51F6-1608-8F72-AB94D22AFA2D}"/>
              </a:ext>
            </a:extLst>
          </p:cNvPr>
          <p:cNvPicPr>
            <a:picLocks noChangeAspect="1"/>
          </p:cNvPicPr>
          <p:nvPr/>
        </p:nvPicPr>
        <p:blipFill>
          <a:blip r:embed="rId2"/>
          <a:stretch>
            <a:fillRect/>
          </a:stretch>
        </p:blipFill>
        <p:spPr>
          <a:xfrm>
            <a:off x="691015" y="1781944"/>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581192" y="1781944"/>
            <a:ext cx="11029615" cy="5076056"/>
          </a:xfrm>
        </p:spPr>
        <p:txBody>
          <a:bodyPr>
            <a:normAutofit/>
          </a:bodyPr>
          <a:lstStyle/>
          <a:p>
            <a:r>
              <a:rPr lang="en-US" sz="3200" b="1" dirty="0"/>
              <a:t>But the concept of needing to know the “list” goes much further back than the 4</a:t>
            </a:r>
            <a:r>
              <a:rPr lang="en-US" sz="3200" b="1" baseline="30000" dirty="0"/>
              <a:t>th</a:t>
            </a:r>
            <a:r>
              <a:rPr lang="en-US" sz="3200" b="1" dirty="0"/>
              <a:t> century.</a:t>
            </a:r>
          </a:p>
          <a:p>
            <a:r>
              <a:rPr lang="en-US" sz="3200" b="1" dirty="0"/>
              <a:t>Dt. 6:6-9</a:t>
            </a:r>
          </a:p>
          <a:p>
            <a:r>
              <a:rPr lang="en-US" sz="3200" b="1" dirty="0"/>
              <a:t>Gal. 1:6-9</a:t>
            </a:r>
          </a:p>
          <a:p>
            <a:r>
              <a:rPr lang="en-US" sz="3200" b="1" dirty="0"/>
              <a:t>Rev. 22:18-19</a:t>
            </a:r>
          </a:p>
        </p:txBody>
      </p:sp>
    </p:spTree>
    <p:extLst>
      <p:ext uri="{BB962C8B-B14F-4D97-AF65-F5344CB8AC3E}">
        <p14:creationId xmlns:p14="http://schemas.microsoft.com/office/powerpoint/2010/main" val="24293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81F29-917B-C4BA-65BE-811898DAD6D5}"/>
              </a:ext>
            </a:extLst>
          </p:cNvPr>
          <p:cNvPicPr>
            <a:picLocks noChangeAspect="1"/>
          </p:cNvPicPr>
          <p:nvPr/>
        </p:nvPicPr>
        <p:blipFill>
          <a:blip r:embed="rId2"/>
          <a:stretch>
            <a:fillRect/>
          </a:stretch>
        </p:blipFill>
        <p:spPr>
          <a:xfrm>
            <a:off x="691015" y="1791093"/>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581192" y="1791093"/>
            <a:ext cx="11029615" cy="5066907"/>
          </a:xfrm>
        </p:spPr>
        <p:txBody>
          <a:bodyPr>
            <a:normAutofit/>
          </a:bodyPr>
          <a:lstStyle/>
          <a:p>
            <a:r>
              <a:rPr lang="en-US" sz="3200" b="1" dirty="0"/>
              <a:t>So, two questions must be answered:</a:t>
            </a:r>
          </a:p>
          <a:p>
            <a:pPr lvl="1"/>
            <a:r>
              <a:rPr lang="en-US" sz="3000" b="1" dirty="0"/>
              <a:t>What are these writings that that we trust are from God?</a:t>
            </a:r>
          </a:p>
          <a:p>
            <a:pPr lvl="1"/>
            <a:r>
              <a:rPr lang="en-US" sz="3000" b="1" dirty="0"/>
              <a:t>How can we know this?</a:t>
            </a:r>
          </a:p>
          <a:p>
            <a:pPr lvl="1"/>
            <a:endParaRPr lang="en-US" sz="3000" b="1" dirty="0"/>
          </a:p>
          <a:p>
            <a:pPr lvl="1"/>
            <a:endParaRPr lang="en-US" sz="3000" b="1" dirty="0"/>
          </a:p>
          <a:p>
            <a:r>
              <a:rPr lang="en-US" sz="3200" b="1" dirty="0"/>
              <a:t>The problem?  Who decided? How do we know they decided correctly? Do we have all? Do we have any that we shouldn’t?</a:t>
            </a:r>
          </a:p>
        </p:txBody>
      </p:sp>
    </p:spTree>
    <p:extLst>
      <p:ext uri="{BB962C8B-B14F-4D97-AF65-F5344CB8AC3E}">
        <p14:creationId xmlns:p14="http://schemas.microsoft.com/office/powerpoint/2010/main" val="20755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4872F-8CF7-B9C1-EE57-EFE7FCD6CF3A}"/>
              </a:ext>
            </a:extLst>
          </p:cNvPr>
          <p:cNvPicPr>
            <a:picLocks noChangeAspect="1"/>
          </p:cNvPicPr>
          <p:nvPr/>
        </p:nvPicPr>
        <p:blipFill>
          <a:blip r:embed="rId2"/>
          <a:stretch>
            <a:fillRect/>
          </a:stretch>
        </p:blipFill>
        <p:spPr>
          <a:xfrm>
            <a:off x="691015" y="1800519"/>
            <a:ext cx="10809967" cy="6858000"/>
          </a:xfrm>
          <a:prstGeom prst="rect">
            <a:avLst/>
          </a:prstGeom>
        </p:spPr>
      </p:pic>
      <p:sp>
        <p:nvSpPr>
          <p:cNvPr id="2" name="Title 1">
            <a:extLst>
              <a:ext uri="{FF2B5EF4-FFF2-40B4-BE49-F238E27FC236}">
                <a16:creationId xmlns:a16="http://schemas.microsoft.com/office/drawing/2014/main" id="{F97D3CC1-38B6-0F82-3518-4FF56CFD7B17}"/>
              </a:ext>
            </a:extLst>
          </p:cNvPr>
          <p:cNvSpPr>
            <a:spLocks noGrp="1"/>
          </p:cNvSpPr>
          <p:nvPr>
            <p:ph type="title"/>
          </p:nvPr>
        </p:nvSpPr>
        <p:spPr/>
        <p:txBody>
          <a:bodyPr>
            <a:normAutofit fontScale="90000"/>
          </a:bodyPr>
          <a:lstStyle/>
          <a:p>
            <a:r>
              <a:rPr lang="en-US" sz="3600" dirty="0"/>
              <a:t>The Canon – What Scriptures are god-breathed?</a:t>
            </a:r>
          </a:p>
        </p:txBody>
      </p:sp>
      <p:sp>
        <p:nvSpPr>
          <p:cNvPr id="7" name="Content Placeholder 6">
            <a:extLst>
              <a:ext uri="{FF2B5EF4-FFF2-40B4-BE49-F238E27FC236}">
                <a16:creationId xmlns:a16="http://schemas.microsoft.com/office/drawing/2014/main" id="{2588F872-2019-78D8-6C62-8523AF1A879D}"/>
              </a:ext>
            </a:extLst>
          </p:cNvPr>
          <p:cNvSpPr>
            <a:spLocks noGrp="1"/>
          </p:cNvSpPr>
          <p:nvPr>
            <p:ph idx="1"/>
          </p:nvPr>
        </p:nvSpPr>
        <p:spPr>
          <a:xfrm>
            <a:off x="443060" y="1800519"/>
            <a:ext cx="11293311" cy="5057481"/>
          </a:xfrm>
        </p:spPr>
        <p:txBody>
          <a:bodyPr>
            <a:normAutofit/>
          </a:bodyPr>
          <a:lstStyle/>
          <a:p>
            <a:r>
              <a:rPr lang="en-US" sz="3200" b="1" dirty="0"/>
              <a:t>Before we go any further, let’s consider two common approaches (which I believe are misguided and have led to shallow faith and even lack of faith in God-breathed scripture). These are even found in the scholarly works.</a:t>
            </a:r>
          </a:p>
          <a:p>
            <a:endParaRPr lang="en-US" sz="3200" b="1" dirty="0"/>
          </a:p>
          <a:p>
            <a:pPr lvl="1"/>
            <a:r>
              <a:rPr lang="en-US" sz="3000" b="1" dirty="0"/>
              <a:t>The Holy Spirit does it for us.</a:t>
            </a:r>
          </a:p>
          <a:p>
            <a:pPr lvl="1"/>
            <a:r>
              <a:rPr lang="en-US" sz="3000" b="1" dirty="0"/>
              <a:t>The early post-apostolic church did it for us.</a:t>
            </a:r>
          </a:p>
        </p:txBody>
      </p:sp>
    </p:spTree>
    <p:extLst>
      <p:ext uri="{BB962C8B-B14F-4D97-AF65-F5344CB8AC3E}">
        <p14:creationId xmlns:p14="http://schemas.microsoft.com/office/powerpoint/2010/main" val="21783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7849-3A68-1238-C422-564E7CB777C0}"/>
              </a:ext>
            </a:extLst>
          </p:cNvPr>
          <p:cNvSpPr>
            <a:spLocks noGrp="1"/>
          </p:cNvSpPr>
          <p:nvPr>
            <p:ph type="title"/>
          </p:nvPr>
        </p:nvSpPr>
        <p:spPr>
          <a:xfrm>
            <a:off x="581191" y="5262296"/>
            <a:ext cx="8146119" cy="689514"/>
          </a:xfrm>
        </p:spPr>
        <p:txBody>
          <a:bodyPr>
            <a:noAutofit/>
          </a:bodyPr>
          <a:lstStyle/>
          <a:p>
            <a:r>
              <a:rPr lang="en-US" sz="2400" dirty="0">
                <a:solidFill>
                  <a:schemeClr val="bg1"/>
                </a:solidFill>
              </a:rPr>
              <a:t>Did the Holy Spirit Determine the Canon for Us?</a:t>
            </a:r>
          </a:p>
        </p:txBody>
      </p:sp>
      <p:sp>
        <p:nvSpPr>
          <p:cNvPr id="3" name="Content Placeholder 2">
            <a:extLst>
              <a:ext uri="{FF2B5EF4-FFF2-40B4-BE49-F238E27FC236}">
                <a16:creationId xmlns:a16="http://schemas.microsoft.com/office/drawing/2014/main" id="{1F5C0255-02B4-81FB-3050-712BA924CE68}"/>
              </a:ext>
            </a:extLst>
          </p:cNvPr>
          <p:cNvSpPr>
            <a:spLocks noGrp="1"/>
          </p:cNvSpPr>
          <p:nvPr>
            <p:ph idx="1"/>
          </p:nvPr>
        </p:nvSpPr>
        <p:spPr/>
        <p:txBody>
          <a:bodyPr>
            <a:normAutofit/>
          </a:bodyPr>
          <a:lstStyle/>
          <a:p>
            <a:pPr marL="0" indent="0">
              <a:buNone/>
            </a:pPr>
            <a:r>
              <a:rPr lang="en-US" sz="3200" dirty="0"/>
              <a:t>“One of the blessings of regeneration is that the Spirit of God opens the eyes of man’s understanding to clearly perceive these strong marks of the divine origin of Scripture to which marks he had formerly been blind. The inward testimony of the Holy Spirit enables a man to recognize the Scripture as truly from God.”</a:t>
            </a:r>
          </a:p>
          <a:p>
            <a:pPr marL="0" indent="0">
              <a:buNone/>
            </a:pPr>
            <a:endParaRPr lang="en-US" sz="3200" dirty="0"/>
          </a:p>
          <a:p>
            <a:pPr marL="0" indent="0" algn="r">
              <a:buNone/>
            </a:pPr>
            <a:r>
              <a:rPr lang="en-US" sz="3200" dirty="0"/>
              <a:t>						</a:t>
            </a:r>
            <a:r>
              <a:rPr lang="en-US" sz="2400" dirty="0"/>
              <a:t>-- Edward J. Young, </a:t>
            </a:r>
            <a:r>
              <a:rPr lang="en-US" sz="2400" i="1" dirty="0"/>
              <a:t>The Canon of the Old Testament, p. 157</a:t>
            </a:r>
            <a:endParaRPr lang="en-US" sz="2400" dirty="0"/>
          </a:p>
        </p:txBody>
      </p:sp>
      <p:sp>
        <p:nvSpPr>
          <p:cNvPr id="4" name="Text Placeholder 3">
            <a:extLst>
              <a:ext uri="{FF2B5EF4-FFF2-40B4-BE49-F238E27FC236}">
                <a16:creationId xmlns:a16="http://schemas.microsoft.com/office/drawing/2014/main" id="{FDCFFF07-2B1E-9306-925A-E2408C5B00CC}"/>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841488412"/>
      </p:ext>
    </p:extLst>
  </p:cSld>
  <p:clrMapOvr>
    <a:masterClrMapping/>
  </p:clrMapOvr>
</p:sld>
</file>

<file path=ppt/theme/theme1.xml><?xml version="1.0" encoding="utf-8"?>
<a:theme xmlns:a="http://schemas.openxmlformats.org/drawingml/2006/main" name="Divide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215</TotalTime>
  <Words>848</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Ezra SIL</vt:lpstr>
      <vt:lpstr>Gill Sans MT</vt:lpstr>
      <vt:lpstr>Symbol</vt:lpstr>
      <vt:lpstr>Wingdings</vt:lpstr>
      <vt:lpstr>Wingdings 2</vt:lpstr>
      <vt:lpstr>Dividend</vt:lpstr>
      <vt:lpstr>What writings are from God? </vt:lpstr>
      <vt:lpstr>“All Scripture is God breathed” </vt:lpstr>
      <vt:lpstr>“It is rather strange that more attention has not been given in theological  circles to the question of canonicity.”             -- R. Laird Harris</vt:lpstr>
      <vt:lpstr>The Canon – What Scriptures are god-breathed?</vt:lpstr>
      <vt:lpstr>The Canon – What Scriptures are god-breathed?</vt:lpstr>
      <vt:lpstr>The Canon – What Scriptures are god-breathed?</vt:lpstr>
      <vt:lpstr>The Canon – What Scriptures are god-breathed?</vt:lpstr>
      <vt:lpstr>The Canon – What Scriptures are god-breathed?</vt:lpstr>
      <vt:lpstr>Did the Holy Spirit Determine the Canon for Us?</vt:lpstr>
      <vt:lpstr>Did the Holy Spirit Determine the Canon for Us?</vt:lpstr>
      <vt:lpstr>Did the Early Church Authorize the Canon for Us?</vt:lpstr>
      <vt:lpstr>Did the Early Church Authorize the Canon for Us?</vt:lpstr>
      <vt:lpstr>Christ is the key to the canon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writings are from God?</dc:title>
  <dc:creator>Kevin Sulc</dc:creator>
  <cp:lastModifiedBy>Pulpit</cp:lastModifiedBy>
  <cp:revision>4</cp:revision>
  <dcterms:created xsi:type="dcterms:W3CDTF">2023-01-15T20:09:27Z</dcterms:created>
  <dcterms:modified xsi:type="dcterms:W3CDTF">2023-01-29T22:45:18Z</dcterms:modified>
</cp:coreProperties>
</file>