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5" y="-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6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4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6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5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2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276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4B9D8-9D6A-552B-E265-E54854ED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7547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What writings are from God?</a:t>
            </a:r>
            <a:br>
              <a:rPr lang="en-US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23EC-9CB2-E44B-070C-D572BBF19E54}"/>
              </a:ext>
            </a:extLst>
          </p:cNvPr>
          <p:cNvSpPr txBox="1"/>
          <p:nvPr/>
        </p:nvSpPr>
        <p:spPr>
          <a:xfrm>
            <a:off x="5502478" y="2400831"/>
            <a:ext cx="66895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A Study of the Biblical Canon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2650D-7839-0E75-71E0-CA169946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7" y="3108717"/>
            <a:ext cx="6338112" cy="35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8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4633-3DF8-6E2C-DD56-23E93927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6880"/>
            <a:ext cx="11029616" cy="1013800"/>
          </a:xfrm>
        </p:spPr>
        <p:txBody>
          <a:bodyPr/>
          <a:lstStyle/>
          <a:p>
            <a:r>
              <a:rPr lang="en-US" dirty="0"/>
              <a:t>“All Scripture is God breathed”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01FA-A417-F942-398E-6E9C33187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47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What did Paul mean by “all”?</a:t>
            </a:r>
          </a:p>
          <a:p>
            <a:pPr lvl="1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See context</a:t>
            </a:r>
          </a:p>
          <a:p>
            <a:pPr algn="ctr"/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Jews and Christians both had to answer two questions: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What scriptures are God-breathed? (Canonicity)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Have those texts been accurately copied? (Textual Criticism)</a:t>
            </a:r>
          </a:p>
          <a:p>
            <a:pPr algn="ctr"/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7F1C6-EE17-EB9B-49B2-754419AF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06" y="0"/>
            <a:ext cx="5617493" cy="3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4633-3DF8-6E2C-DD56-23E93927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6880"/>
            <a:ext cx="8484437" cy="1013800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+mn-lt"/>
                <a:cs typeface="Arial" panose="020B0604020202020204" pitchFamily="34" charset="0"/>
              </a:rPr>
              <a:t>“It is rather strange that more attention has not been given in theological  circles to the question of canonicity.”</a:t>
            </a:r>
            <a:br>
              <a:rPr lang="en-US" cap="none" dirty="0">
                <a:latin typeface="+mn-lt"/>
                <a:cs typeface="Arial" panose="020B0604020202020204" pitchFamily="34" charset="0"/>
              </a:rPr>
            </a:br>
            <a:r>
              <a:rPr lang="en-US" cap="none" dirty="0">
                <a:latin typeface="+mn-lt"/>
                <a:cs typeface="Arial" panose="020B0604020202020204" pitchFamily="34" charset="0"/>
              </a:rPr>
              <a:t>												-- R. Laird Harris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01FA-A417-F942-398E-6E9C33187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8484437" cy="4347626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Despite its foundation to Faith, it is surprising not more attention to this is given</a:t>
            </a: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There are reasons for this, but this has had the led to less faith, not more. </a:t>
            </a:r>
          </a:p>
          <a:p>
            <a:pPr lvl="1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And it violates an apostolic instruction:    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 Peter 3:15</a:t>
            </a:r>
          </a:p>
          <a:p>
            <a:pPr lvl="1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84AD9-9713-4907-D1B5-7F203476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325" y="609600"/>
            <a:ext cx="2857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3CC1-38B6-0F82-3518-4FF56CFD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Canon – What Scriptures are god-breathed?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833F15-F8BB-26DB-D914-B4300320B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691" y="2075270"/>
            <a:ext cx="8506618" cy="47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9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3CC1-38B6-0F82-3518-4FF56CFD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Canon – What Scriptures are god-breathed?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E2BA83-C123-C140-2AE8-9A5ECDD82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4" b="56835"/>
          <a:stretch/>
        </p:blipFill>
        <p:spPr>
          <a:xfrm>
            <a:off x="2209733" y="1715956"/>
            <a:ext cx="9026687" cy="282132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88F872-2019-78D8-6C62-8523AF1A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29756"/>
            <a:ext cx="11029615" cy="4128244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Canon comes from the Greek </a:t>
            </a:r>
            <a:r>
              <a:rPr lang="en-US" sz="3200" b="1" dirty="0" err="1">
                <a:latin typeface="Symbol" panose="05050102010706020507" pitchFamily="18" charset="2"/>
              </a:rPr>
              <a:t>kanon</a:t>
            </a:r>
            <a:r>
              <a:rPr lang="en-US" sz="3200" b="1" dirty="0">
                <a:latin typeface="Symbol" panose="05050102010706020507" pitchFamily="18" charset="2"/>
              </a:rPr>
              <a:t> </a:t>
            </a:r>
            <a:r>
              <a:rPr lang="en-US" sz="3200" b="1" dirty="0"/>
              <a:t>and the Hebrew    </a:t>
            </a:r>
            <a:r>
              <a:rPr lang="he-IL" sz="3200" b="0" i="0" dirty="0">
                <a:solidFill>
                  <a:srgbClr val="001320"/>
                </a:solidFill>
                <a:effectLst/>
                <a:latin typeface="Ezra SIL"/>
              </a:rPr>
              <a:t>קָנֶה</a:t>
            </a:r>
            <a:r>
              <a:rPr lang="en-US" sz="3200" b="0" i="0" dirty="0">
                <a:solidFill>
                  <a:srgbClr val="001320"/>
                </a:solidFill>
                <a:effectLst/>
                <a:latin typeface="Ezra SIL"/>
              </a:rPr>
              <a:t> (</a:t>
            </a:r>
            <a:r>
              <a:rPr lang="en-US" sz="3200" b="1" i="1" dirty="0" err="1"/>
              <a:t>qaneh</a:t>
            </a:r>
            <a:r>
              <a:rPr lang="en-US" sz="3200" b="1" i="1" dirty="0"/>
              <a:t>). </a:t>
            </a:r>
            <a:r>
              <a:rPr lang="en-US" sz="3200" b="1" dirty="0"/>
              <a:t>A reed used as a rule. Eventually came to mean a series or list of marks (rules)</a:t>
            </a:r>
          </a:p>
          <a:p>
            <a:r>
              <a:rPr lang="en-US" sz="3200" b="1" dirty="0"/>
              <a:t>This word was used by Paul (2 Cor. 10:13-16 and Gal. 6:16</a:t>
            </a:r>
          </a:p>
          <a:p>
            <a:r>
              <a:rPr lang="en-US" sz="3200" b="1" dirty="0"/>
              <a:t>This word came to be used for the “list” of books that make up the authoritative standard, starting with Athanasius in the 4</a:t>
            </a:r>
            <a:r>
              <a:rPr lang="en-US" sz="3200" b="1" baseline="30000" dirty="0"/>
              <a:t>th</a:t>
            </a:r>
            <a:r>
              <a:rPr lang="en-US" sz="3200" b="1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9980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3CC1-38B6-0F82-3518-4FF56CFD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Canon – What Scriptures are god-breathed?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E2BA83-C123-C140-2AE8-9A5ECDD82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4" b="56835"/>
          <a:stretch/>
        </p:blipFill>
        <p:spPr>
          <a:xfrm>
            <a:off x="2209733" y="1715956"/>
            <a:ext cx="9026687" cy="282132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88F872-2019-78D8-6C62-8523AF1A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29756"/>
            <a:ext cx="11029615" cy="4128244"/>
          </a:xfrm>
        </p:spPr>
        <p:txBody>
          <a:bodyPr>
            <a:normAutofit/>
          </a:bodyPr>
          <a:lstStyle/>
          <a:p>
            <a:r>
              <a:rPr lang="en-US" sz="3200" b="1" dirty="0"/>
              <a:t>But the concept of needing to know the “list” goes much further back than the 4</a:t>
            </a:r>
            <a:r>
              <a:rPr lang="en-US" sz="3200" b="1" baseline="30000" dirty="0"/>
              <a:t>th</a:t>
            </a:r>
            <a:r>
              <a:rPr lang="en-US" sz="3200" b="1" dirty="0"/>
              <a:t> century.</a:t>
            </a:r>
          </a:p>
          <a:p>
            <a:r>
              <a:rPr lang="en-US" sz="3200" b="1" dirty="0"/>
              <a:t>Dt. 6:6-9</a:t>
            </a:r>
          </a:p>
          <a:p>
            <a:r>
              <a:rPr lang="en-US" sz="3200" b="1" dirty="0"/>
              <a:t>Gal. 1:6-9</a:t>
            </a:r>
          </a:p>
          <a:p>
            <a:r>
              <a:rPr lang="en-US" sz="3200" b="1" dirty="0"/>
              <a:t>Rev. 22:18-19</a:t>
            </a:r>
          </a:p>
        </p:txBody>
      </p:sp>
    </p:spTree>
    <p:extLst>
      <p:ext uri="{BB962C8B-B14F-4D97-AF65-F5344CB8AC3E}">
        <p14:creationId xmlns:p14="http://schemas.microsoft.com/office/powerpoint/2010/main" val="24293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3CC1-38B6-0F82-3518-4FF56CFD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Canon – What Scriptures are god-breathed?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E2BA83-C123-C140-2AE8-9A5ECDD82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4" b="56835"/>
          <a:stretch/>
        </p:blipFill>
        <p:spPr>
          <a:xfrm>
            <a:off x="2209733" y="1715956"/>
            <a:ext cx="9026687" cy="282132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88F872-2019-78D8-6C62-8523AF1A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29756"/>
            <a:ext cx="11029615" cy="4128244"/>
          </a:xfrm>
        </p:spPr>
        <p:txBody>
          <a:bodyPr>
            <a:normAutofit/>
          </a:bodyPr>
          <a:lstStyle/>
          <a:p>
            <a:r>
              <a:rPr lang="en-US" sz="3200" b="1" dirty="0"/>
              <a:t>So, two questions must be answered:</a:t>
            </a:r>
          </a:p>
          <a:p>
            <a:pPr lvl="1"/>
            <a:r>
              <a:rPr lang="en-US" sz="3000" b="1" dirty="0"/>
              <a:t>What are these writings that that we trust are from God?</a:t>
            </a:r>
          </a:p>
          <a:p>
            <a:pPr lvl="1"/>
            <a:r>
              <a:rPr lang="en-US" sz="3000" b="1" dirty="0"/>
              <a:t>How can we know this?</a:t>
            </a:r>
          </a:p>
          <a:p>
            <a:r>
              <a:rPr lang="en-US" sz="3200" b="1" dirty="0"/>
              <a:t>The problem?  Who decided? How do we know they decided correctly? Do we have all? Do we have any that we shouldn’t?</a:t>
            </a:r>
          </a:p>
        </p:txBody>
      </p:sp>
    </p:spTree>
    <p:extLst>
      <p:ext uri="{BB962C8B-B14F-4D97-AF65-F5344CB8AC3E}">
        <p14:creationId xmlns:p14="http://schemas.microsoft.com/office/powerpoint/2010/main" val="20755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3CC1-38B6-0F82-3518-4FF56CFD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Canon – What Scriptures are god-breathed?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E2BA83-C123-C140-2AE8-9A5ECDD82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4" b="56835"/>
          <a:stretch/>
        </p:blipFill>
        <p:spPr>
          <a:xfrm>
            <a:off x="2209733" y="1715956"/>
            <a:ext cx="9026687" cy="282132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88F872-2019-78D8-6C62-8523AF1A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29756"/>
            <a:ext cx="11029615" cy="4128244"/>
          </a:xfrm>
        </p:spPr>
        <p:txBody>
          <a:bodyPr>
            <a:normAutofit/>
          </a:bodyPr>
          <a:lstStyle/>
          <a:p>
            <a:r>
              <a:rPr lang="en-US" sz="3200" b="1" dirty="0"/>
              <a:t>Before we go any further, let’s consider to common approaches (which I believe are misguided and have led to shallow faith and even lack of faith)</a:t>
            </a:r>
          </a:p>
          <a:p>
            <a:pPr lvl="1"/>
            <a:r>
              <a:rPr lang="en-US" sz="3000" b="1" dirty="0"/>
              <a:t>The Holy Spirit does it for us.</a:t>
            </a:r>
          </a:p>
          <a:p>
            <a:pPr lvl="1"/>
            <a:r>
              <a:rPr lang="en-US" sz="3000" b="1" dirty="0"/>
              <a:t>The early post-apostolic church did it for us.</a:t>
            </a:r>
          </a:p>
        </p:txBody>
      </p:sp>
    </p:spTree>
    <p:extLst>
      <p:ext uri="{BB962C8B-B14F-4D97-AF65-F5344CB8AC3E}">
        <p14:creationId xmlns:p14="http://schemas.microsoft.com/office/powerpoint/2010/main" val="21783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ividen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124</TotalTime>
  <Words>387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Ezra SIL</vt:lpstr>
      <vt:lpstr>Gill Sans MT</vt:lpstr>
      <vt:lpstr>Symbol</vt:lpstr>
      <vt:lpstr>Wingdings 2</vt:lpstr>
      <vt:lpstr>Dividend</vt:lpstr>
      <vt:lpstr>What writings are from God? </vt:lpstr>
      <vt:lpstr>“All Scripture is God breathed” </vt:lpstr>
      <vt:lpstr>“It is rather strange that more attention has not been given in theological  circles to the question of canonicity.”             -- R. Laird Harris</vt:lpstr>
      <vt:lpstr>The Canon – What Scriptures are god-breathed?</vt:lpstr>
      <vt:lpstr>The Canon – What Scriptures are god-breathed?</vt:lpstr>
      <vt:lpstr>The Canon – What Scriptures are god-breathed?</vt:lpstr>
      <vt:lpstr>The Canon – What Scriptures are god-breathed?</vt:lpstr>
      <vt:lpstr>The Canon – What Scriptures are god-breathed?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writings are from God?</dc:title>
  <dc:creator>Kevin Sulc</dc:creator>
  <cp:lastModifiedBy> </cp:lastModifiedBy>
  <cp:revision>1</cp:revision>
  <dcterms:created xsi:type="dcterms:W3CDTF">2023-01-15T20:09:27Z</dcterms:created>
  <dcterms:modified xsi:type="dcterms:W3CDTF">2023-01-15T22:14:04Z</dcterms:modified>
</cp:coreProperties>
</file>