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15"/>
  </p:notesMasterIdLst>
  <p:handoutMasterIdLst>
    <p:handoutMasterId r:id="rId16"/>
  </p:handoutMasterIdLst>
  <p:sldIdLst>
    <p:sldId id="256" r:id="rId2"/>
    <p:sldId id="257" r:id="rId3"/>
    <p:sldId id="259" r:id="rId4"/>
    <p:sldId id="258" r:id="rId5"/>
    <p:sldId id="260" r:id="rId6"/>
    <p:sldId id="261" r:id="rId7"/>
    <p:sldId id="262" r:id="rId8"/>
    <p:sldId id="263" r:id="rId9"/>
    <p:sldId id="264" r:id="rId10"/>
    <p:sldId id="265" r:id="rId11"/>
    <p:sldId id="266" r:id="rId12"/>
    <p:sldId id="267" r:id="rId13"/>
    <p:sldId id="268" r:id="rId14"/>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66" d="100"/>
          <a:sy n="66" d="100"/>
        </p:scale>
        <p:origin x="677" y="4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A9E05364-CC65-4EC2-9D2F-6153995F6B51}" type="datetimeFigureOut">
              <a:rPr lang="en-US" smtClean="0"/>
              <a:t>2/22/2023</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3F71E73F-EA4B-499D-A033-3EAB32283FEE}" type="slidenum">
              <a:rPr lang="en-US" smtClean="0"/>
              <a:t>‹#›</a:t>
            </a:fld>
            <a:endParaRPr lang="en-US"/>
          </a:p>
        </p:txBody>
      </p:sp>
    </p:spTree>
    <p:extLst>
      <p:ext uri="{BB962C8B-B14F-4D97-AF65-F5344CB8AC3E}">
        <p14:creationId xmlns:p14="http://schemas.microsoft.com/office/powerpoint/2010/main" val="26007763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6725"/>
          </a:xfrm>
          <a:prstGeom prst="rect">
            <a:avLst/>
          </a:prstGeom>
        </p:spPr>
        <p:txBody>
          <a:bodyPr vert="horz" lIns="91440" tIns="45720" rIns="91440" bIns="45720" rtlCol="0"/>
          <a:lstStyle>
            <a:lvl1pPr algn="r">
              <a:defRPr sz="1200"/>
            </a:lvl1pPr>
          </a:lstStyle>
          <a:p>
            <a:fld id="{A829BBDE-FF8A-4402-A30B-8A461CAAA258}" type="datetimeFigureOut">
              <a:rPr lang="en-US" smtClean="0"/>
              <a:t>2/22/2023</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73575"/>
            <a:ext cx="5607050" cy="3660775"/>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6725"/>
          </a:xfrm>
          <a:prstGeom prst="rect">
            <a:avLst/>
          </a:prstGeom>
        </p:spPr>
        <p:txBody>
          <a:bodyPr vert="horz" lIns="91440" tIns="45720" rIns="91440" bIns="45720" rtlCol="0" anchor="b"/>
          <a:lstStyle>
            <a:lvl1pPr algn="r">
              <a:defRPr sz="1200"/>
            </a:lvl1pPr>
          </a:lstStyle>
          <a:p>
            <a:fld id="{7A578787-BAB4-4AB9-B3B8-D3E57C944D38}" type="slidenum">
              <a:rPr lang="en-US" smtClean="0"/>
              <a:t>‹#›</a:t>
            </a:fld>
            <a:endParaRPr lang="en-US"/>
          </a:p>
        </p:txBody>
      </p:sp>
    </p:spTree>
    <p:extLst>
      <p:ext uri="{BB962C8B-B14F-4D97-AF65-F5344CB8AC3E}">
        <p14:creationId xmlns:p14="http://schemas.microsoft.com/office/powerpoint/2010/main" val="20036930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A578787-BAB4-4AB9-B3B8-D3E57C944D38}" type="slidenum">
              <a:rPr lang="en-US" smtClean="0"/>
              <a:t>4</a:t>
            </a:fld>
            <a:endParaRPr lang="en-US"/>
          </a:p>
        </p:txBody>
      </p:sp>
    </p:spTree>
    <p:extLst>
      <p:ext uri="{BB962C8B-B14F-4D97-AF65-F5344CB8AC3E}">
        <p14:creationId xmlns:p14="http://schemas.microsoft.com/office/powerpoint/2010/main" val="21531235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A578787-BAB4-4AB9-B3B8-D3E57C944D38}" type="slidenum">
              <a:rPr lang="en-US" smtClean="0"/>
              <a:t>7</a:t>
            </a:fld>
            <a:endParaRPr lang="en-US"/>
          </a:p>
        </p:txBody>
      </p:sp>
    </p:spTree>
    <p:extLst>
      <p:ext uri="{BB962C8B-B14F-4D97-AF65-F5344CB8AC3E}">
        <p14:creationId xmlns:p14="http://schemas.microsoft.com/office/powerpoint/2010/main" val="17524656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A578787-BAB4-4AB9-B3B8-D3E57C944D38}" type="slidenum">
              <a:rPr lang="en-US" smtClean="0"/>
              <a:t>8</a:t>
            </a:fld>
            <a:endParaRPr lang="en-US"/>
          </a:p>
        </p:txBody>
      </p:sp>
    </p:spTree>
    <p:extLst>
      <p:ext uri="{BB962C8B-B14F-4D97-AF65-F5344CB8AC3E}">
        <p14:creationId xmlns:p14="http://schemas.microsoft.com/office/powerpoint/2010/main" val="8019991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en-US"/>
              <a:t>Click to edit Master title style</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756D57C-73A7-4E2C-BEE2-6F26C4517222}" type="datetimeFigureOut">
              <a:rPr lang="en-US" smtClean="0"/>
              <a:t>2/22/2023</a:t>
            </a:fld>
            <a:endParaRPr lang="en-US"/>
          </a:p>
        </p:txBody>
      </p:sp>
      <p:sp>
        <p:nvSpPr>
          <p:cNvPr id="5" name="Footer Placeholder 4"/>
          <p:cNvSpPr>
            <a:spLocks noGrp="1"/>
          </p:cNvSpPr>
          <p:nvPr>
            <p:ph type="ftr" sz="quarter" idx="11"/>
          </p:nvPr>
        </p:nvSpPr>
        <p:spPr>
          <a:xfrm>
            <a:off x="5332412" y="5883275"/>
            <a:ext cx="4324044" cy="365125"/>
          </a:xfrm>
        </p:spPr>
        <p:txBody>
          <a:bodyPr/>
          <a:lstStyle/>
          <a:p>
            <a:endParaRPr lang="en-US"/>
          </a:p>
        </p:txBody>
      </p:sp>
      <p:sp>
        <p:nvSpPr>
          <p:cNvPr id="6" name="Slide Number Placeholder 5"/>
          <p:cNvSpPr>
            <a:spLocks noGrp="1"/>
          </p:cNvSpPr>
          <p:nvPr>
            <p:ph type="sldNum" sz="quarter" idx="12"/>
          </p:nvPr>
        </p:nvSpPr>
        <p:spPr/>
        <p:txBody>
          <a:bodyPr/>
          <a:lstStyle/>
          <a:p>
            <a:fld id="{B7B8F652-14A0-4AF3-80E4-09DBA554D9F1}" type="slidenum">
              <a:rPr lang="en-US" smtClean="0"/>
              <a:t>‹#›</a:t>
            </a:fld>
            <a:endParaRPr lang="en-US"/>
          </a:p>
        </p:txBody>
      </p:sp>
    </p:spTree>
    <p:extLst>
      <p:ext uri="{BB962C8B-B14F-4D97-AF65-F5344CB8AC3E}">
        <p14:creationId xmlns:p14="http://schemas.microsoft.com/office/powerpoint/2010/main" val="32213707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756D57C-73A7-4E2C-BEE2-6F26C4517222}" type="datetimeFigureOut">
              <a:rPr lang="en-US" smtClean="0"/>
              <a:t>2/22/2023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B8F652-14A0-4AF3-80E4-09DBA554D9F1}" type="slidenum">
              <a:rPr lang="en-US" smtClean="0"/>
              <a:t>‹#›</a:t>
            </a:fld>
            <a:endParaRPr lang="en-US"/>
          </a:p>
        </p:txBody>
      </p:sp>
    </p:spTree>
    <p:extLst>
      <p:ext uri="{BB962C8B-B14F-4D97-AF65-F5344CB8AC3E}">
        <p14:creationId xmlns:p14="http://schemas.microsoft.com/office/powerpoint/2010/main" val="22175924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756D57C-73A7-4E2C-BEE2-6F26C4517222}" type="datetimeFigureOut">
              <a:rPr lang="en-US" smtClean="0"/>
              <a:t>2/22/2023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B8F652-14A0-4AF3-80E4-09DBA554D9F1}" type="slidenum">
              <a:rPr lang="en-US" smtClean="0"/>
              <a:t>‹#›</a:t>
            </a:fld>
            <a:endParaRPr lang="en-US"/>
          </a:p>
        </p:txBody>
      </p:sp>
    </p:spTree>
    <p:extLst>
      <p:ext uri="{BB962C8B-B14F-4D97-AF65-F5344CB8AC3E}">
        <p14:creationId xmlns:p14="http://schemas.microsoft.com/office/powerpoint/2010/main" val="121306530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756D57C-73A7-4E2C-BEE2-6F26C4517222}" type="datetimeFigureOut">
              <a:rPr lang="en-US" smtClean="0"/>
              <a:t>2/22/2023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B8F652-14A0-4AF3-80E4-09DBA554D9F1}" type="slidenum">
              <a:rPr lang="en-US" smtClean="0"/>
              <a:t>‹#›</a:t>
            </a:fld>
            <a:endParaRPr lang="en-US"/>
          </a:p>
        </p:txBody>
      </p:sp>
    </p:spTree>
    <p:extLst>
      <p:ext uri="{BB962C8B-B14F-4D97-AF65-F5344CB8AC3E}">
        <p14:creationId xmlns:p14="http://schemas.microsoft.com/office/powerpoint/2010/main" val="130612510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756D57C-73A7-4E2C-BEE2-6F26C4517222}" type="datetimeFigureOut">
              <a:rPr lang="en-US" smtClean="0"/>
              <a:t>2/22/2023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B8F652-14A0-4AF3-80E4-09DBA554D9F1}" type="slidenum">
              <a:rPr lang="en-US" smtClean="0"/>
              <a:t>‹#›</a:t>
            </a:fld>
            <a:endParaRPr lang="en-US"/>
          </a:p>
        </p:txBody>
      </p:sp>
    </p:spTree>
    <p:extLst>
      <p:ext uri="{BB962C8B-B14F-4D97-AF65-F5344CB8AC3E}">
        <p14:creationId xmlns:p14="http://schemas.microsoft.com/office/powerpoint/2010/main" val="400805330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756D57C-73A7-4E2C-BEE2-6F26C4517222}" type="datetimeFigureOut">
              <a:rPr lang="en-US" smtClean="0"/>
              <a:t>2/22/2023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B8F652-14A0-4AF3-80E4-09DBA554D9F1}" type="slidenum">
              <a:rPr lang="en-US" smtClean="0"/>
              <a:t>‹#›</a:t>
            </a:fld>
            <a:endParaRPr lang="en-US"/>
          </a:p>
        </p:txBody>
      </p:sp>
    </p:spTree>
    <p:extLst>
      <p:ext uri="{BB962C8B-B14F-4D97-AF65-F5344CB8AC3E}">
        <p14:creationId xmlns:p14="http://schemas.microsoft.com/office/powerpoint/2010/main" val="278248444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756D57C-73A7-4E2C-BEE2-6F26C4517222}" type="datetimeFigureOut">
              <a:rPr lang="en-US" smtClean="0"/>
              <a:t>2/22/2023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B8F652-14A0-4AF3-80E4-09DBA554D9F1}" type="slidenum">
              <a:rPr lang="en-US" smtClean="0"/>
              <a:t>‹#›</a:t>
            </a:fld>
            <a:endParaRPr lang="en-US"/>
          </a:p>
        </p:txBody>
      </p:sp>
    </p:spTree>
    <p:extLst>
      <p:ext uri="{BB962C8B-B14F-4D97-AF65-F5344CB8AC3E}">
        <p14:creationId xmlns:p14="http://schemas.microsoft.com/office/powerpoint/2010/main" val="413640044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756D57C-73A7-4E2C-BEE2-6F26C4517222}" type="datetimeFigureOut">
              <a:rPr lang="en-US" smtClean="0"/>
              <a:t>2/22/2023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B8F652-14A0-4AF3-80E4-09DBA554D9F1}" type="slidenum">
              <a:rPr lang="en-US" smtClean="0"/>
              <a:t>‹#›</a:t>
            </a:fld>
            <a:endParaRPr lang="en-US"/>
          </a:p>
        </p:txBody>
      </p:sp>
    </p:spTree>
    <p:extLst>
      <p:ext uri="{BB962C8B-B14F-4D97-AF65-F5344CB8AC3E}">
        <p14:creationId xmlns:p14="http://schemas.microsoft.com/office/powerpoint/2010/main" val="146037151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756D57C-73A7-4E2C-BEE2-6F26C4517222}" type="datetimeFigureOut">
              <a:rPr lang="en-US" smtClean="0"/>
              <a:t>2/22/2023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B8F652-14A0-4AF3-80E4-09DBA554D9F1}" type="slidenum">
              <a:rPr lang="en-US" smtClean="0"/>
              <a:t>‹#›</a:t>
            </a:fld>
            <a:endParaRPr lang="en-US"/>
          </a:p>
        </p:txBody>
      </p:sp>
    </p:spTree>
    <p:extLst>
      <p:ext uri="{BB962C8B-B14F-4D97-AF65-F5344CB8AC3E}">
        <p14:creationId xmlns:p14="http://schemas.microsoft.com/office/powerpoint/2010/main" val="15895490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756D57C-73A7-4E2C-BEE2-6F26C4517222}" type="datetimeFigureOut">
              <a:rPr lang="en-US" smtClean="0"/>
              <a:t>2/22/2023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10951856" y="5867131"/>
            <a:ext cx="551167" cy="365125"/>
          </a:xfrm>
        </p:spPr>
        <p:txBody>
          <a:bodyPr/>
          <a:lstStyle/>
          <a:p>
            <a:fld id="{B7B8F652-14A0-4AF3-80E4-09DBA554D9F1}" type="slidenum">
              <a:rPr lang="en-US" smtClean="0"/>
              <a:t>‹#›</a:t>
            </a:fld>
            <a:endParaRPr lang="en-US"/>
          </a:p>
        </p:txBody>
      </p:sp>
    </p:spTree>
    <p:extLst>
      <p:ext uri="{BB962C8B-B14F-4D97-AF65-F5344CB8AC3E}">
        <p14:creationId xmlns:p14="http://schemas.microsoft.com/office/powerpoint/2010/main" val="2964429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756D57C-73A7-4E2C-BEE2-6F26C4517222}" type="datetimeFigureOut">
              <a:rPr lang="en-US" smtClean="0"/>
              <a:t>2/22/2023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B8F652-14A0-4AF3-80E4-09DBA554D9F1}" type="slidenum">
              <a:rPr lang="en-US" smtClean="0"/>
              <a:t>‹#›</a:t>
            </a:fld>
            <a:endParaRPr lang="en-US"/>
          </a:p>
        </p:txBody>
      </p:sp>
    </p:spTree>
    <p:extLst>
      <p:ext uri="{BB962C8B-B14F-4D97-AF65-F5344CB8AC3E}">
        <p14:creationId xmlns:p14="http://schemas.microsoft.com/office/powerpoint/2010/main" val="24805517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756D57C-73A7-4E2C-BEE2-6F26C4517222}" type="datetimeFigureOut">
              <a:rPr lang="en-US" smtClean="0"/>
              <a:t>2/22/2023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B8F652-14A0-4AF3-80E4-09DBA554D9F1}" type="slidenum">
              <a:rPr lang="en-US" smtClean="0"/>
              <a:t>‹#›</a:t>
            </a:fld>
            <a:endParaRPr lang="en-US"/>
          </a:p>
        </p:txBody>
      </p:sp>
    </p:spTree>
    <p:extLst>
      <p:ext uri="{BB962C8B-B14F-4D97-AF65-F5344CB8AC3E}">
        <p14:creationId xmlns:p14="http://schemas.microsoft.com/office/powerpoint/2010/main" val="3141735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756D57C-73A7-4E2C-BEE2-6F26C4517222}" type="datetimeFigureOut">
              <a:rPr lang="en-US" smtClean="0"/>
              <a:t>2/22/2023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7B8F652-14A0-4AF3-80E4-09DBA554D9F1}" type="slidenum">
              <a:rPr lang="en-US" smtClean="0"/>
              <a:t>‹#›</a:t>
            </a:fld>
            <a:endParaRPr lang="en-US"/>
          </a:p>
        </p:txBody>
      </p:sp>
    </p:spTree>
    <p:extLst>
      <p:ext uri="{BB962C8B-B14F-4D97-AF65-F5344CB8AC3E}">
        <p14:creationId xmlns:p14="http://schemas.microsoft.com/office/powerpoint/2010/main" val="38201501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756D57C-73A7-4E2C-BEE2-6F26C4517222}" type="datetimeFigureOut">
              <a:rPr lang="en-US" smtClean="0"/>
              <a:t>2/22/2023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7B8F652-14A0-4AF3-80E4-09DBA554D9F1}" type="slidenum">
              <a:rPr lang="en-US" smtClean="0"/>
              <a:t>‹#›</a:t>
            </a:fld>
            <a:endParaRPr lang="en-US"/>
          </a:p>
        </p:txBody>
      </p:sp>
    </p:spTree>
    <p:extLst>
      <p:ext uri="{BB962C8B-B14F-4D97-AF65-F5344CB8AC3E}">
        <p14:creationId xmlns:p14="http://schemas.microsoft.com/office/powerpoint/2010/main" val="36483714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756D57C-73A7-4E2C-BEE2-6F26C4517222}" type="datetimeFigureOut">
              <a:rPr lang="en-US" smtClean="0"/>
              <a:t>2/22/2023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7B8F652-14A0-4AF3-80E4-09DBA554D9F1}" type="slidenum">
              <a:rPr lang="en-US" smtClean="0"/>
              <a:t>‹#›</a:t>
            </a:fld>
            <a:endParaRPr lang="en-US"/>
          </a:p>
        </p:txBody>
      </p:sp>
    </p:spTree>
    <p:extLst>
      <p:ext uri="{BB962C8B-B14F-4D97-AF65-F5344CB8AC3E}">
        <p14:creationId xmlns:p14="http://schemas.microsoft.com/office/powerpoint/2010/main" val="11484877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en-US"/>
              <a:t>Click to edit Master title style</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756D57C-73A7-4E2C-BEE2-6F26C4517222}" type="datetimeFigureOut">
              <a:rPr lang="en-US" smtClean="0"/>
              <a:t>2/22/2023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B8F652-14A0-4AF3-80E4-09DBA554D9F1}" type="slidenum">
              <a:rPr lang="en-US" smtClean="0"/>
              <a:t>‹#›</a:t>
            </a:fld>
            <a:endParaRPr lang="en-US"/>
          </a:p>
        </p:txBody>
      </p:sp>
    </p:spTree>
    <p:extLst>
      <p:ext uri="{BB962C8B-B14F-4D97-AF65-F5344CB8AC3E}">
        <p14:creationId xmlns:p14="http://schemas.microsoft.com/office/powerpoint/2010/main" val="24327655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756D57C-73A7-4E2C-BEE2-6F26C4517222}" type="datetimeFigureOut">
              <a:rPr lang="en-US" smtClean="0"/>
              <a:t>2/22/2023</a:t>
            </a:fld>
            <a:endParaRPr 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7B8F652-14A0-4AF3-80E4-09DBA554D9F1}" type="slidenum">
              <a:rPr lang="en-US" smtClean="0"/>
              <a:t>‹#›</a:t>
            </a:fld>
            <a:endParaRPr lang="en-US"/>
          </a:p>
        </p:txBody>
      </p:sp>
    </p:spTree>
    <p:extLst>
      <p:ext uri="{BB962C8B-B14F-4D97-AF65-F5344CB8AC3E}">
        <p14:creationId xmlns:p14="http://schemas.microsoft.com/office/powerpoint/2010/main" val="26230771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E756D57C-73A7-4E2C-BEE2-6F26C4517222}" type="datetimeFigureOut">
              <a:rPr lang="en-US" smtClean="0"/>
              <a:t>2/22/2023</a:t>
            </a:fld>
            <a:endParaRPr lang="en-US"/>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7B8F652-14A0-4AF3-80E4-09DBA554D9F1}" type="slidenum">
              <a:rPr lang="en-US" smtClean="0"/>
              <a:t>‹#›</a:t>
            </a:fld>
            <a:endParaRPr lang="en-US"/>
          </a:p>
        </p:txBody>
      </p:sp>
    </p:spTree>
    <p:extLst>
      <p:ext uri="{BB962C8B-B14F-4D97-AF65-F5344CB8AC3E}">
        <p14:creationId xmlns:p14="http://schemas.microsoft.com/office/powerpoint/2010/main" val="645487897"/>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 id="2147483708" r:id="rId12"/>
    <p:sldLayoutId id="2147483709" r:id="rId13"/>
    <p:sldLayoutId id="2147483710" r:id="rId14"/>
    <p:sldLayoutId id="2147483711" r:id="rId15"/>
    <p:sldLayoutId id="2147483712" r:id="rId16"/>
    <p:sldLayoutId id="2147483713"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8CD899-6E28-A30F-3783-C25206D3ECCA}"/>
              </a:ext>
            </a:extLst>
          </p:cNvPr>
          <p:cNvSpPr>
            <a:spLocks noGrp="1"/>
          </p:cNvSpPr>
          <p:nvPr>
            <p:ph type="ctrTitle"/>
          </p:nvPr>
        </p:nvSpPr>
        <p:spPr>
          <a:xfrm>
            <a:off x="2928401" y="1380069"/>
            <a:ext cx="8574622" cy="2048932"/>
          </a:xfrm>
        </p:spPr>
        <p:txBody>
          <a:bodyPr/>
          <a:lstStyle/>
          <a:p>
            <a:r>
              <a:rPr lang="en-US" b="1" dirty="0"/>
              <a:t>A Christ Centered Study of the Old Testament</a:t>
            </a:r>
          </a:p>
        </p:txBody>
      </p:sp>
      <p:sp>
        <p:nvSpPr>
          <p:cNvPr id="3" name="Subtitle 2">
            <a:extLst>
              <a:ext uri="{FF2B5EF4-FFF2-40B4-BE49-F238E27FC236}">
                <a16:creationId xmlns:a16="http://schemas.microsoft.com/office/drawing/2014/main" id="{F3117132-E7BB-EE46-156A-BFB6EEA68DED}"/>
              </a:ext>
            </a:extLst>
          </p:cNvPr>
          <p:cNvSpPr>
            <a:spLocks noGrp="1"/>
          </p:cNvSpPr>
          <p:nvPr>
            <p:ph type="subTitle" idx="1"/>
          </p:nvPr>
        </p:nvSpPr>
        <p:spPr>
          <a:xfrm>
            <a:off x="3410466" y="3878279"/>
            <a:ext cx="8092558" cy="2168559"/>
          </a:xfrm>
        </p:spPr>
        <p:txBody>
          <a:bodyPr>
            <a:normAutofit/>
          </a:bodyPr>
          <a:lstStyle/>
          <a:p>
            <a:r>
              <a:rPr lang="en-US" sz="3200" b="1" dirty="0"/>
              <a:t>Lesson Four</a:t>
            </a:r>
          </a:p>
          <a:p>
            <a:r>
              <a:rPr lang="en-US" sz="3200" b="1" dirty="0"/>
              <a:t>Humanity’s (not angelic) Glorification – </a:t>
            </a:r>
          </a:p>
          <a:p>
            <a:r>
              <a:rPr lang="en-US" sz="3200" b="1" dirty="0"/>
              <a:t>The Son of Man of the Messianic Age</a:t>
            </a:r>
          </a:p>
        </p:txBody>
      </p:sp>
    </p:spTree>
    <p:extLst>
      <p:ext uri="{BB962C8B-B14F-4D97-AF65-F5344CB8AC3E}">
        <p14:creationId xmlns:p14="http://schemas.microsoft.com/office/powerpoint/2010/main" val="19123593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F01BD6-4F40-44DF-D301-9ED1CD2661BF}"/>
              </a:ext>
            </a:extLst>
          </p:cNvPr>
          <p:cNvSpPr>
            <a:spLocks noGrp="1"/>
          </p:cNvSpPr>
          <p:nvPr>
            <p:ph type="title"/>
          </p:nvPr>
        </p:nvSpPr>
        <p:spPr>
          <a:xfrm>
            <a:off x="1484311" y="685800"/>
            <a:ext cx="10018713" cy="834081"/>
          </a:xfrm>
        </p:spPr>
        <p:txBody>
          <a:bodyPr/>
          <a:lstStyle/>
          <a:p>
            <a:r>
              <a:rPr lang="en-US" b="1" dirty="0"/>
              <a:t>Son of Man - Psalms</a:t>
            </a:r>
          </a:p>
        </p:txBody>
      </p:sp>
      <p:sp>
        <p:nvSpPr>
          <p:cNvPr id="3" name="Content Placeholder 2">
            <a:extLst>
              <a:ext uri="{FF2B5EF4-FFF2-40B4-BE49-F238E27FC236}">
                <a16:creationId xmlns:a16="http://schemas.microsoft.com/office/drawing/2014/main" id="{0395BA0C-8B77-6ABD-98AA-36A47E92D792}"/>
              </a:ext>
            </a:extLst>
          </p:cNvPr>
          <p:cNvSpPr>
            <a:spLocks noGrp="1"/>
          </p:cNvSpPr>
          <p:nvPr>
            <p:ph idx="1"/>
          </p:nvPr>
        </p:nvSpPr>
        <p:spPr>
          <a:xfrm>
            <a:off x="1484310" y="1989438"/>
            <a:ext cx="10018713" cy="4182761"/>
          </a:xfrm>
        </p:spPr>
        <p:txBody>
          <a:bodyPr>
            <a:normAutofit/>
          </a:bodyPr>
          <a:lstStyle/>
          <a:p>
            <a:r>
              <a:rPr lang="en-US" sz="3200" dirty="0">
                <a:latin typeface="Arial" panose="020B0604020202020204" pitchFamily="34" charset="0"/>
                <a:cs typeface="Arial" panose="020B0604020202020204" pitchFamily="34" charset="0"/>
              </a:rPr>
              <a:t>The Psalmists sometimes use “son of man” to include man’s rule (albeit inferior to God - Ps. 146; Ps. 80). Psalms like 8 and 144 marvel that God has thought of man, with the former going further to say the son of man is glorified with authority (rule) over creation.</a:t>
            </a:r>
          </a:p>
        </p:txBody>
      </p:sp>
    </p:spTree>
    <p:extLst>
      <p:ext uri="{BB962C8B-B14F-4D97-AF65-F5344CB8AC3E}">
        <p14:creationId xmlns:p14="http://schemas.microsoft.com/office/powerpoint/2010/main" val="11303810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F01BD6-4F40-44DF-D301-9ED1CD2661BF}"/>
              </a:ext>
            </a:extLst>
          </p:cNvPr>
          <p:cNvSpPr>
            <a:spLocks noGrp="1"/>
          </p:cNvSpPr>
          <p:nvPr>
            <p:ph type="title"/>
          </p:nvPr>
        </p:nvSpPr>
        <p:spPr>
          <a:xfrm>
            <a:off x="1513142" y="179174"/>
            <a:ext cx="10018713" cy="648730"/>
          </a:xfrm>
        </p:spPr>
        <p:txBody>
          <a:bodyPr>
            <a:normAutofit fontScale="90000"/>
          </a:bodyPr>
          <a:lstStyle/>
          <a:p>
            <a:r>
              <a:rPr lang="en-US" b="1" dirty="0"/>
              <a:t>Son of Man - Ezekiel</a:t>
            </a:r>
          </a:p>
        </p:txBody>
      </p:sp>
      <p:sp>
        <p:nvSpPr>
          <p:cNvPr id="3" name="Content Placeholder 2">
            <a:extLst>
              <a:ext uri="{FF2B5EF4-FFF2-40B4-BE49-F238E27FC236}">
                <a16:creationId xmlns:a16="http://schemas.microsoft.com/office/drawing/2014/main" id="{0395BA0C-8B77-6ABD-98AA-36A47E92D792}"/>
              </a:ext>
            </a:extLst>
          </p:cNvPr>
          <p:cNvSpPr>
            <a:spLocks noGrp="1"/>
          </p:cNvSpPr>
          <p:nvPr>
            <p:ph idx="1"/>
          </p:nvPr>
        </p:nvSpPr>
        <p:spPr>
          <a:xfrm>
            <a:off x="1484310" y="1013254"/>
            <a:ext cx="10612955" cy="5665573"/>
          </a:xfrm>
        </p:spPr>
        <p:txBody>
          <a:bodyPr>
            <a:normAutofit fontScale="92500" lnSpcReduction="20000"/>
          </a:bodyPr>
          <a:lstStyle/>
          <a:p>
            <a:r>
              <a:rPr lang="en-US" sz="3200" dirty="0">
                <a:latin typeface="Arial" panose="020B0604020202020204" pitchFamily="34" charset="0"/>
                <a:cs typeface="Arial" panose="020B0604020202020204" pitchFamily="34" charset="0"/>
              </a:rPr>
              <a:t>80 occurrences of the phrase in connection with the prophet Ezekiel. It is always applied to the prophet himself and pointed to his prophetic mission. (e.g. 2:1)</a:t>
            </a:r>
          </a:p>
          <a:p>
            <a:r>
              <a:rPr lang="en-US" sz="3200" i="1" dirty="0">
                <a:latin typeface="Arial" panose="020B0604020202020204" pitchFamily="34" charset="0"/>
                <a:cs typeface="Arial" panose="020B0604020202020204" pitchFamily="34" charset="0"/>
              </a:rPr>
              <a:t>“It expresses the contrast between what Ezekiel is in himself and what God will make out of him, and to make his mission appear to him not as his own, but as the work of God, and thus to lift him up, whenever the flesh threatens to faint and fail.” </a:t>
            </a:r>
            <a:r>
              <a:rPr lang="en-US" sz="3200" dirty="0">
                <a:latin typeface="Arial" panose="020B0604020202020204" pitchFamily="34" charset="0"/>
                <a:cs typeface="Arial" panose="020B0604020202020204" pitchFamily="34" charset="0"/>
              </a:rPr>
              <a:t>(ISBE)</a:t>
            </a:r>
          </a:p>
          <a:p>
            <a:r>
              <a:rPr lang="en-US" sz="3200" dirty="0">
                <a:latin typeface="Arial" panose="020B0604020202020204" pitchFamily="34" charset="0"/>
                <a:cs typeface="Arial" panose="020B0604020202020204" pitchFamily="34" charset="0"/>
              </a:rPr>
              <a:t>Unger says… </a:t>
            </a:r>
            <a:r>
              <a:rPr lang="en-US" sz="3200" i="1" dirty="0">
                <a:latin typeface="Arial" panose="020B0604020202020204" pitchFamily="34" charset="0"/>
                <a:cs typeface="Arial" panose="020B0604020202020204" pitchFamily="34" charset="0"/>
              </a:rPr>
              <a:t>“As used of Ezekiel, the expression “the son of man” suggests what the prophet is to God, not what he is to himself. As “the son of man” the prophet is chosen, spiritually endowed, and delegated by God. These factors are also true of the Messiah as the Representative Man, the new Head of regenerated humanity.”</a:t>
            </a:r>
          </a:p>
        </p:txBody>
      </p:sp>
    </p:spTree>
    <p:extLst>
      <p:ext uri="{BB962C8B-B14F-4D97-AF65-F5344CB8AC3E}">
        <p14:creationId xmlns:p14="http://schemas.microsoft.com/office/powerpoint/2010/main" val="33286300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F01BD6-4F40-44DF-D301-9ED1CD2661BF}"/>
              </a:ext>
            </a:extLst>
          </p:cNvPr>
          <p:cNvSpPr>
            <a:spLocks noGrp="1"/>
          </p:cNvSpPr>
          <p:nvPr>
            <p:ph type="title"/>
          </p:nvPr>
        </p:nvSpPr>
        <p:spPr>
          <a:xfrm>
            <a:off x="1513142" y="179174"/>
            <a:ext cx="10018713" cy="648730"/>
          </a:xfrm>
        </p:spPr>
        <p:txBody>
          <a:bodyPr>
            <a:normAutofit fontScale="90000"/>
          </a:bodyPr>
          <a:lstStyle/>
          <a:p>
            <a:r>
              <a:rPr lang="en-US" b="1" dirty="0"/>
              <a:t>Son of Man – Daniel 7:13-14</a:t>
            </a:r>
          </a:p>
        </p:txBody>
      </p:sp>
      <p:sp>
        <p:nvSpPr>
          <p:cNvPr id="3" name="Content Placeholder 2">
            <a:extLst>
              <a:ext uri="{FF2B5EF4-FFF2-40B4-BE49-F238E27FC236}">
                <a16:creationId xmlns:a16="http://schemas.microsoft.com/office/drawing/2014/main" id="{0395BA0C-8B77-6ABD-98AA-36A47E92D792}"/>
              </a:ext>
            </a:extLst>
          </p:cNvPr>
          <p:cNvSpPr>
            <a:spLocks noGrp="1"/>
          </p:cNvSpPr>
          <p:nvPr>
            <p:ph idx="1"/>
          </p:nvPr>
        </p:nvSpPr>
        <p:spPr>
          <a:xfrm>
            <a:off x="1779373" y="1013254"/>
            <a:ext cx="10317892" cy="5665573"/>
          </a:xfrm>
        </p:spPr>
        <p:txBody>
          <a:bodyPr>
            <a:normAutofit/>
          </a:bodyPr>
          <a:lstStyle/>
          <a:p>
            <a:pPr fontAlgn="base"/>
            <a:r>
              <a:rPr lang="en-US" sz="2800" dirty="0">
                <a:latin typeface="Arial" panose="020B0604020202020204" pitchFamily="34" charset="0"/>
                <a:cs typeface="Arial" panose="020B0604020202020204" pitchFamily="34" charset="0"/>
              </a:rPr>
              <a:t>This text clearly associates the title “son of man” with the coming Messiah and the establishment of God’s eternal kingdom. The “Son of Man” in Daniel’s vision is the One who rightfully is King over His Kingdom. He comes from and returns to heaven (Ancient of Days; God, the Father). It is from this passage that the term Son of Man came to be recognized as a title for the coming Messiah, and connected with the coming kingdom of God.</a:t>
            </a:r>
          </a:p>
          <a:p>
            <a:pPr fontAlgn="base"/>
            <a:r>
              <a:rPr lang="en-US" sz="2800" dirty="0">
                <a:latin typeface="Arial" panose="020B0604020202020204" pitchFamily="34" charset="0"/>
                <a:cs typeface="Arial" panose="020B0604020202020204" pitchFamily="34" charset="0"/>
              </a:rPr>
              <a:t>Jesus Himself makes this direct connection during His trial before Caiaphas. Matt 26:63-65.</a:t>
            </a:r>
          </a:p>
        </p:txBody>
      </p:sp>
    </p:spTree>
    <p:extLst>
      <p:ext uri="{BB962C8B-B14F-4D97-AF65-F5344CB8AC3E}">
        <p14:creationId xmlns:p14="http://schemas.microsoft.com/office/powerpoint/2010/main" val="39863855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F01BD6-4F40-44DF-D301-9ED1CD2661BF}"/>
              </a:ext>
            </a:extLst>
          </p:cNvPr>
          <p:cNvSpPr>
            <a:spLocks noGrp="1"/>
          </p:cNvSpPr>
          <p:nvPr>
            <p:ph type="title"/>
          </p:nvPr>
        </p:nvSpPr>
        <p:spPr>
          <a:xfrm>
            <a:off x="1513142" y="179174"/>
            <a:ext cx="10018713" cy="648730"/>
          </a:xfrm>
        </p:spPr>
        <p:txBody>
          <a:bodyPr>
            <a:normAutofit fontScale="90000"/>
          </a:bodyPr>
          <a:lstStyle/>
          <a:p>
            <a:r>
              <a:rPr lang="en-US" b="1" dirty="0"/>
              <a:t>Son of Man – Jesus</a:t>
            </a:r>
          </a:p>
        </p:txBody>
      </p:sp>
      <p:sp>
        <p:nvSpPr>
          <p:cNvPr id="3" name="Content Placeholder 2">
            <a:extLst>
              <a:ext uri="{FF2B5EF4-FFF2-40B4-BE49-F238E27FC236}">
                <a16:creationId xmlns:a16="http://schemas.microsoft.com/office/drawing/2014/main" id="{0395BA0C-8B77-6ABD-98AA-36A47E92D792}"/>
              </a:ext>
            </a:extLst>
          </p:cNvPr>
          <p:cNvSpPr>
            <a:spLocks noGrp="1"/>
          </p:cNvSpPr>
          <p:nvPr>
            <p:ph idx="1"/>
          </p:nvPr>
        </p:nvSpPr>
        <p:spPr>
          <a:xfrm>
            <a:off x="1779373" y="1013254"/>
            <a:ext cx="10317892" cy="5665573"/>
          </a:xfrm>
        </p:spPr>
        <p:txBody>
          <a:bodyPr>
            <a:noAutofit/>
          </a:bodyPr>
          <a:lstStyle/>
          <a:p>
            <a:pPr fontAlgn="base"/>
            <a:r>
              <a:rPr lang="en-US" dirty="0">
                <a:latin typeface="Arial" panose="020B0604020202020204" pitchFamily="34" charset="0"/>
                <a:cs typeface="Arial" panose="020B0604020202020204" pitchFamily="34" charset="0"/>
              </a:rPr>
              <a:t>So the Hebrew writer is NOT out of line to take a “Son of Man” passage and apply it to Jesus. Jesus already did… FREQUENTLY.</a:t>
            </a:r>
          </a:p>
          <a:p>
            <a:pPr fontAlgn="base"/>
            <a:r>
              <a:rPr lang="en-US" dirty="0">
                <a:latin typeface="Arial" panose="020B0604020202020204" pitchFamily="34" charset="0"/>
                <a:cs typeface="Arial" panose="020B0604020202020204" pitchFamily="34" charset="0"/>
              </a:rPr>
              <a:t>The phrase Son of Man is Jesus’ most used self-designation. 81 times.</a:t>
            </a:r>
          </a:p>
          <a:p>
            <a:pPr fontAlgn="base"/>
            <a:r>
              <a:rPr lang="en-US" dirty="0">
                <a:latin typeface="Arial" panose="020B0604020202020204" pitchFamily="34" charset="0"/>
                <a:cs typeface="Arial" panose="020B0604020202020204" pitchFamily="34" charset="0"/>
              </a:rPr>
              <a:t>Prior to His trial, Jesus had already frequently used this as a self identification with various connections: (1) In connection with his power to forgive sins (Matt 9:6); (2) In connection to His Lordship over the Sabbath (Matt 12:8); (3) In connection to His resurrection (Matt 17:23); (4) In connection to His seeking and saving that which is lost (Luke 19:10). </a:t>
            </a:r>
          </a:p>
          <a:p>
            <a:pPr fontAlgn="base"/>
            <a:r>
              <a:rPr lang="en-US" dirty="0">
                <a:latin typeface="Arial" panose="020B0604020202020204" pitchFamily="34" charset="0"/>
                <a:cs typeface="Arial" panose="020B0604020202020204" pitchFamily="34" charset="0"/>
              </a:rPr>
              <a:t>Contrary to being a title in competition with Son of God, Jesus used it to confirm it, with the additional advantage of stressing His unique relationship to humanity.</a:t>
            </a:r>
          </a:p>
          <a:p>
            <a:pPr fontAlgn="base"/>
            <a:r>
              <a:rPr lang="en-US" dirty="0">
                <a:latin typeface="Arial" panose="020B0604020202020204" pitchFamily="34" charset="0"/>
                <a:cs typeface="Arial" panose="020B0604020202020204" pitchFamily="34" charset="0"/>
              </a:rPr>
              <a:t>Consider the noteworthy exchange between Nathaniel and Jesus in John 1:47-51.</a:t>
            </a:r>
          </a:p>
        </p:txBody>
      </p:sp>
    </p:spTree>
    <p:extLst>
      <p:ext uri="{BB962C8B-B14F-4D97-AF65-F5344CB8AC3E}">
        <p14:creationId xmlns:p14="http://schemas.microsoft.com/office/powerpoint/2010/main" val="22188205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026F76-3B99-F28D-2929-81E437F03C07}"/>
              </a:ext>
            </a:extLst>
          </p:cNvPr>
          <p:cNvSpPr>
            <a:spLocks noGrp="1"/>
          </p:cNvSpPr>
          <p:nvPr>
            <p:ph type="title"/>
          </p:nvPr>
        </p:nvSpPr>
        <p:spPr>
          <a:xfrm>
            <a:off x="1484311" y="160637"/>
            <a:ext cx="10018713" cy="766119"/>
          </a:xfrm>
        </p:spPr>
        <p:txBody>
          <a:bodyPr>
            <a:normAutofit fontScale="90000"/>
          </a:bodyPr>
          <a:lstStyle/>
          <a:p>
            <a:r>
              <a:rPr lang="en-US" b="1" dirty="0"/>
              <a:t>Summary of the Hebrews Argument through 2:4</a:t>
            </a:r>
          </a:p>
        </p:txBody>
      </p:sp>
      <p:sp>
        <p:nvSpPr>
          <p:cNvPr id="3" name="Content Placeholder 2">
            <a:extLst>
              <a:ext uri="{FF2B5EF4-FFF2-40B4-BE49-F238E27FC236}">
                <a16:creationId xmlns:a16="http://schemas.microsoft.com/office/drawing/2014/main" id="{E49E1633-7050-E265-A316-A1E246DFEB90}"/>
              </a:ext>
            </a:extLst>
          </p:cNvPr>
          <p:cNvSpPr>
            <a:spLocks noGrp="1"/>
          </p:cNvSpPr>
          <p:nvPr>
            <p:ph idx="1"/>
          </p:nvPr>
        </p:nvSpPr>
        <p:spPr>
          <a:xfrm>
            <a:off x="1853513" y="926757"/>
            <a:ext cx="10315273" cy="5931244"/>
          </a:xfrm>
        </p:spPr>
        <p:txBody>
          <a:bodyPr>
            <a:normAutofit/>
          </a:bodyPr>
          <a:lstStyle/>
          <a:p>
            <a:r>
              <a:rPr lang="en-US" sz="3200" b="1" dirty="0">
                <a:latin typeface="Arial" panose="020B0604020202020204" pitchFamily="34" charset="0"/>
                <a:cs typeface="Arial" panose="020B0604020202020204" pitchFamily="34" charset="0"/>
              </a:rPr>
              <a:t>God has always spoken to man</a:t>
            </a:r>
          </a:p>
          <a:p>
            <a:r>
              <a:rPr lang="en-US" sz="3200" b="1" dirty="0">
                <a:latin typeface="Arial" panose="020B0604020202020204" pitchFamily="34" charset="0"/>
                <a:cs typeface="Arial" panose="020B0604020202020204" pitchFamily="34" charset="0"/>
              </a:rPr>
              <a:t>Long ago, He did so in many ways and portions, including through angels</a:t>
            </a:r>
          </a:p>
          <a:p>
            <a:r>
              <a:rPr lang="en-US" sz="3200" b="1" dirty="0">
                <a:latin typeface="Arial" panose="020B0604020202020204" pitchFamily="34" charset="0"/>
                <a:cs typeface="Arial" panose="020B0604020202020204" pitchFamily="34" charset="0"/>
              </a:rPr>
              <a:t>But now in these “last days” (1:2) or “world to come” (2:5), He has spoken through His Son, the Anointed (Messiah/Christ)</a:t>
            </a:r>
          </a:p>
          <a:p>
            <a:r>
              <a:rPr lang="en-US" sz="3200" b="1" dirty="0">
                <a:latin typeface="Arial" panose="020B0604020202020204" pitchFamily="34" charset="0"/>
                <a:cs typeface="Arial" panose="020B0604020202020204" pitchFamily="34" charset="0"/>
              </a:rPr>
              <a:t>The Son is much more than angels. The nature of the Son in 1:2-4 is established by the quoted passages of 1:5-13. Angels are but ministers (1:14), not God.</a:t>
            </a:r>
          </a:p>
        </p:txBody>
      </p:sp>
    </p:spTree>
    <p:extLst>
      <p:ext uri="{BB962C8B-B14F-4D97-AF65-F5344CB8AC3E}">
        <p14:creationId xmlns:p14="http://schemas.microsoft.com/office/powerpoint/2010/main" val="2295603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026F76-3B99-F28D-2929-81E437F03C07}"/>
              </a:ext>
            </a:extLst>
          </p:cNvPr>
          <p:cNvSpPr>
            <a:spLocks noGrp="1"/>
          </p:cNvSpPr>
          <p:nvPr>
            <p:ph type="title"/>
          </p:nvPr>
        </p:nvSpPr>
        <p:spPr>
          <a:xfrm>
            <a:off x="1484311" y="296562"/>
            <a:ext cx="10018713" cy="766119"/>
          </a:xfrm>
        </p:spPr>
        <p:txBody>
          <a:bodyPr/>
          <a:lstStyle/>
          <a:p>
            <a:r>
              <a:rPr lang="en-US" b="1" dirty="0"/>
              <a:t>Exhortation interlude of 2:1-4 </a:t>
            </a:r>
          </a:p>
        </p:txBody>
      </p:sp>
      <p:sp>
        <p:nvSpPr>
          <p:cNvPr id="3" name="Content Placeholder 2">
            <a:extLst>
              <a:ext uri="{FF2B5EF4-FFF2-40B4-BE49-F238E27FC236}">
                <a16:creationId xmlns:a16="http://schemas.microsoft.com/office/drawing/2014/main" id="{E49E1633-7050-E265-A316-A1E246DFEB90}"/>
              </a:ext>
            </a:extLst>
          </p:cNvPr>
          <p:cNvSpPr>
            <a:spLocks noGrp="1"/>
          </p:cNvSpPr>
          <p:nvPr>
            <p:ph idx="1"/>
          </p:nvPr>
        </p:nvSpPr>
        <p:spPr>
          <a:xfrm>
            <a:off x="1484311" y="1062681"/>
            <a:ext cx="10684476" cy="5795319"/>
          </a:xfrm>
        </p:spPr>
        <p:txBody>
          <a:bodyPr>
            <a:normAutofit/>
          </a:bodyPr>
          <a:lstStyle/>
          <a:p>
            <a:r>
              <a:rPr lang="en-US" sz="3200" b="1" dirty="0">
                <a:latin typeface="Arial" panose="020B0604020202020204" pitchFamily="34" charset="0"/>
                <a:cs typeface="Arial" panose="020B0604020202020204" pitchFamily="34" charset="0"/>
              </a:rPr>
              <a:t>The angels’ message, which included the prophecy of the coming messianic salvation, proved unalterable. Disobedience brought judgement.</a:t>
            </a:r>
          </a:p>
          <a:p>
            <a:r>
              <a:rPr lang="en-US" sz="3200" b="1" dirty="0">
                <a:latin typeface="Arial" panose="020B0604020202020204" pitchFamily="34" charset="0"/>
                <a:cs typeface="Arial" panose="020B0604020202020204" pitchFamily="34" charset="0"/>
              </a:rPr>
              <a:t>How can we expect any less of the Son’s (Lord’s) message and fulfillment of salvation which was confirmed?</a:t>
            </a:r>
            <a:endParaRPr lang="en-US" sz="28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219250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026F76-3B99-F28D-2929-81E437F03C07}"/>
              </a:ext>
            </a:extLst>
          </p:cNvPr>
          <p:cNvSpPr>
            <a:spLocks noGrp="1"/>
          </p:cNvSpPr>
          <p:nvPr>
            <p:ph type="title"/>
          </p:nvPr>
        </p:nvSpPr>
        <p:spPr>
          <a:xfrm>
            <a:off x="1824122" y="325678"/>
            <a:ext cx="9823622" cy="1045922"/>
          </a:xfrm>
        </p:spPr>
        <p:txBody>
          <a:bodyPr>
            <a:normAutofit/>
          </a:bodyPr>
          <a:lstStyle/>
          <a:p>
            <a:r>
              <a:rPr lang="en-US" b="1" dirty="0"/>
              <a:t>Angels, Humans, Jesus, and Glory</a:t>
            </a:r>
          </a:p>
        </p:txBody>
      </p:sp>
      <p:sp>
        <p:nvSpPr>
          <p:cNvPr id="3" name="Content Placeholder 2">
            <a:extLst>
              <a:ext uri="{FF2B5EF4-FFF2-40B4-BE49-F238E27FC236}">
                <a16:creationId xmlns:a16="http://schemas.microsoft.com/office/drawing/2014/main" id="{E49E1633-7050-E265-A316-A1E246DFEB90}"/>
              </a:ext>
            </a:extLst>
          </p:cNvPr>
          <p:cNvSpPr>
            <a:spLocks noGrp="1"/>
          </p:cNvSpPr>
          <p:nvPr>
            <p:ph idx="1"/>
          </p:nvPr>
        </p:nvSpPr>
        <p:spPr>
          <a:xfrm>
            <a:off x="1824122" y="1371600"/>
            <a:ext cx="9823622" cy="5486400"/>
          </a:xfrm>
        </p:spPr>
        <p:txBody>
          <a:bodyPr>
            <a:normAutofit/>
          </a:bodyPr>
          <a:lstStyle/>
          <a:p>
            <a:r>
              <a:rPr lang="en-US" sz="3200" b="1" dirty="0">
                <a:latin typeface="Arial" panose="020B0604020202020204" pitchFamily="34" charset="0"/>
                <a:cs typeface="Arial" panose="020B0604020202020204" pitchFamily="34" charset="0"/>
              </a:rPr>
              <a:t>The writer returns (2:5) to his contrast of the Son v. angels to introduce his next point</a:t>
            </a:r>
          </a:p>
          <a:p>
            <a:r>
              <a:rPr lang="en-US" sz="3200" b="1" dirty="0">
                <a:latin typeface="Arial" panose="020B0604020202020204" pitchFamily="34" charset="0"/>
                <a:cs typeface="Arial" panose="020B0604020202020204" pitchFamily="34" charset="0"/>
              </a:rPr>
              <a:t>Psalm 110 establishes the subjection of all things to the Lord, NOT angels, in the “coming world”, i.e., messianic age</a:t>
            </a:r>
          </a:p>
          <a:p>
            <a:r>
              <a:rPr lang="en-US" sz="3200" b="1" dirty="0">
                <a:latin typeface="Arial" panose="020B0604020202020204" pitchFamily="34" charset="0"/>
                <a:cs typeface="Arial" panose="020B0604020202020204" pitchFamily="34" charset="0"/>
              </a:rPr>
              <a:t>But what about humanity?</a:t>
            </a:r>
          </a:p>
        </p:txBody>
      </p:sp>
    </p:spTree>
    <p:extLst>
      <p:ext uri="{BB962C8B-B14F-4D97-AF65-F5344CB8AC3E}">
        <p14:creationId xmlns:p14="http://schemas.microsoft.com/office/powerpoint/2010/main" val="32488769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38A7DE-B0A2-B44C-C260-7763A656DB80}"/>
              </a:ext>
            </a:extLst>
          </p:cNvPr>
          <p:cNvSpPr>
            <a:spLocks noGrp="1"/>
          </p:cNvSpPr>
          <p:nvPr>
            <p:ph type="title"/>
          </p:nvPr>
        </p:nvSpPr>
        <p:spPr/>
        <p:txBody>
          <a:bodyPr/>
          <a:lstStyle/>
          <a:p>
            <a:r>
              <a:rPr lang="en-US" b="1" dirty="0"/>
              <a:t>Psalm 8</a:t>
            </a:r>
          </a:p>
        </p:txBody>
      </p:sp>
      <p:sp>
        <p:nvSpPr>
          <p:cNvPr id="3" name="Content Placeholder 2">
            <a:extLst>
              <a:ext uri="{FF2B5EF4-FFF2-40B4-BE49-F238E27FC236}">
                <a16:creationId xmlns:a16="http://schemas.microsoft.com/office/drawing/2014/main" id="{EAA21EC3-4973-FF0A-FACF-AABBB475DED2}"/>
              </a:ext>
            </a:extLst>
          </p:cNvPr>
          <p:cNvSpPr>
            <a:spLocks noGrp="1"/>
          </p:cNvSpPr>
          <p:nvPr>
            <p:ph idx="1"/>
          </p:nvPr>
        </p:nvSpPr>
        <p:spPr>
          <a:xfrm>
            <a:off x="1484310" y="2038865"/>
            <a:ext cx="10018713" cy="4133335"/>
          </a:xfrm>
        </p:spPr>
        <p:txBody>
          <a:bodyPr>
            <a:normAutofit/>
          </a:bodyPr>
          <a:lstStyle/>
          <a:p>
            <a:r>
              <a:rPr lang="en-US" sz="3200" dirty="0">
                <a:latin typeface="Arial" panose="020B0604020202020204" pitchFamily="34" charset="0"/>
                <a:cs typeface="Arial" panose="020B0604020202020204" pitchFamily="34" charset="0"/>
              </a:rPr>
              <a:t>A contemplative psalm of David praising God’s majesty, but also marveling that God would not only think of humanity, but even crown him with His own glory and majesty, giving him rule over His creation.</a:t>
            </a:r>
          </a:p>
          <a:p>
            <a:r>
              <a:rPr lang="en-US" sz="3200" dirty="0">
                <a:latin typeface="Arial" panose="020B0604020202020204" pitchFamily="34" charset="0"/>
                <a:cs typeface="Arial" panose="020B0604020202020204" pitchFamily="34" charset="0"/>
              </a:rPr>
              <a:t>Genesis 1:26-28 is no doubt the background of this contemplation.</a:t>
            </a:r>
          </a:p>
        </p:txBody>
      </p:sp>
    </p:spTree>
    <p:extLst>
      <p:ext uri="{BB962C8B-B14F-4D97-AF65-F5344CB8AC3E}">
        <p14:creationId xmlns:p14="http://schemas.microsoft.com/office/powerpoint/2010/main" val="9200873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38A7DE-B0A2-B44C-C260-7763A656DB80}"/>
              </a:ext>
            </a:extLst>
          </p:cNvPr>
          <p:cNvSpPr>
            <a:spLocks noGrp="1"/>
          </p:cNvSpPr>
          <p:nvPr>
            <p:ph type="title"/>
          </p:nvPr>
        </p:nvSpPr>
        <p:spPr/>
        <p:txBody>
          <a:bodyPr/>
          <a:lstStyle/>
          <a:p>
            <a:r>
              <a:rPr lang="en-US" b="1" dirty="0"/>
              <a:t>Psalm 8</a:t>
            </a:r>
          </a:p>
        </p:txBody>
      </p:sp>
      <p:sp>
        <p:nvSpPr>
          <p:cNvPr id="3" name="Content Placeholder 2">
            <a:extLst>
              <a:ext uri="{FF2B5EF4-FFF2-40B4-BE49-F238E27FC236}">
                <a16:creationId xmlns:a16="http://schemas.microsoft.com/office/drawing/2014/main" id="{EAA21EC3-4973-FF0A-FACF-AABBB475DED2}"/>
              </a:ext>
            </a:extLst>
          </p:cNvPr>
          <p:cNvSpPr>
            <a:spLocks noGrp="1"/>
          </p:cNvSpPr>
          <p:nvPr>
            <p:ph idx="1"/>
          </p:nvPr>
        </p:nvSpPr>
        <p:spPr>
          <a:xfrm>
            <a:off x="1484310" y="2038865"/>
            <a:ext cx="10018713" cy="4133335"/>
          </a:xfrm>
        </p:spPr>
        <p:txBody>
          <a:bodyPr>
            <a:normAutofit/>
          </a:bodyPr>
          <a:lstStyle/>
          <a:p>
            <a:r>
              <a:rPr lang="en-US" sz="3200" dirty="0">
                <a:latin typeface="Arial" panose="020B0604020202020204" pitchFamily="34" charset="0"/>
                <a:cs typeface="Arial" panose="020B0604020202020204" pitchFamily="34" charset="0"/>
              </a:rPr>
              <a:t>Highlights:</a:t>
            </a:r>
          </a:p>
          <a:p>
            <a:pPr lvl="1"/>
            <a:r>
              <a:rPr lang="en-US" sz="2800" dirty="0">
                <a:latin typeface="Arial" panose="020B0604020202020204" pitchFamily="34" charset="0"/>
                <a:cs typeface="Arial" panose="020B0604020202020204" pitchFamily="34" charset="0"/>
              </a:rPr>
              <a:t>v. 2 – God is able to establish strength from unexpected sources (this sets up the main contemplation of vv. 3-8).</a:t>
            </a:r>
          </a:p>
          <a:p>
            <a:pPr lvl="1"/>
            <a:r>
              <a:rPr lang="en-US" sz="2800" dirty="0">
                <a:latin typeface="Arial" panose="020B0604020202020204" pitchFamily="34" charset="0"/>
                <a:cs typeface="Arial" panose="020B0604020202020204" pitchFamily="34" charset="0"/>
              </a:rPr>
              <a:t>v. 4 – What is the “son of man” that you take thought and care for him? (See slide 8)</a:t>
            </a:r>
          </a:p>
          <a:p>
            <a:pPr lvl="1"/>
            <a:r>
              <a:rPr lang="en-US" sz="2800" dirty="0">
                <a:latin typeface="Arial" panose="020B0604020202020204" pitchFamily="34" charset="0"/>
                <a:cs typeface="Arial" panose="020B0604020202020204" pitchFamily="34" charset="0"/>
              </a:rPr>
              <a:t>v. 5-9 – God made man a little lower that </a:t>
            </a:r>
            <a:r>
              <a:rPr lang="en-US" sz="2800" dirty="0" err="1">
                <a:latin typeface="Arial" panose="020B0604020202020204" pitchFamily="34" charset="0"/>
                <a:cs typeface="Arial" panose="020B0604020202020204" pitchFamily="34" charset="0"/>
              </a:rPr>
              <a:t>elohim</a:t>
            </a:r>
            <a:r>
              <a:rPr lang="en-US" sz="2800" dirty="0">
                <a:latin typeface="Arial" panose="020B0604020202020204" pitchFamily="34" charset="0"/>
                <a:cs typeface="Arial" panose="020B0604020202020204" pitchFamily="34" charset="0"/>
              </a:rPr>
              <a:t>, yet then glorified and given rule over creation.</a:t>
            </a:r>
          </a:p>
        </p:txBody>
      </p:sp>
    </p:spTree>
    <p:extLst>
      <p:ext uri="{BB962C8B-B14F-4D97-AF65-F5344CB8AC3E}">
        <p14:creationId xmlns:p14="http://schemas.microsoft.com/office/powerpoint/2010/main" val="5368368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38A7DE-B0A2-B44C-C260-7763A656DB80}"/>
              </a:ext>
            </a:extLst>
          </p:cNvPr>
          <p:cNvSpPr>
            <a:spLocks noGrp="1"/>
          </p:cNvSpPr>
          <p:nvPr>
            <p:ph type="title"/>
          </p:nvPr>
        </p:nvSpPr>
        <p:spPr>
          <a:xfrm>
            <a:off x="1484311" y="685800"/>
            <a:ext cx="10018713" cy="759941"/>
          </a:xfrm>
        </p:spPr>
        <p:txBody>
          <a:bodyPr/>
          <a:lstStyle/>
          <a:p>
            <a:r>
              <a:rPr lang="en-US" b="1" dirty="0"/>
              <a:t>The Book of Hebrews use of Psalm 8</a:t>
            </a:r>
          </a:p>
        </p:txBody>
      </p:sp>
      <p:sp>
        <p:nvSpPr>
          <p:cNvPr id="3" name="Content Placeholder 2">
            <a:extLst>
              <a:ext uri="{FF2B5EF4-FFF2-40B4-BE49-F238E27FC236}">
                <a16:creationId xmlns:a16="http://schemas.microsoft.com/office/drawing/2014/main" id="{EAA21EC3-4973-FF0A-FACF-AABBB475DED2}"/>
              </a:ext>
            </a:extLst>
          </p:cNvPr>
          <p:cNvSpPr>
            <a:spLocks noGrp="1"/>
          </p:cNvSpPr>
          <p:nvPr>
            <p:ph idx="1"/>
          </p:nvPr>
        </p:nvSpPr>
        <p:spPr>
          <a:xfrm>
            <a:off x="1484310" y="1309817"/>
            <a:ext cx="10612955" cy="5548184"/>
          </a:xfrm>
        </p:spPr>
        <p:txBody>
          <a:bodyPr>
            <a:normAutofit/>
          </a:bodyPr>
          <a:lstStyle/>
          <a:p>
            <a:r>
              <a:rPr lang="en-US" sz="3200" dirty="0">
                <a:latin typeface="Arial" panose="020B0604020202020204" pitchFamily="34" charset="0"/>
                <a:cs typeface="Arial" panose="020B0604020202020204" pitchFamily="34" charset="0"/>
              </a:rPr>
              <a:t>Hebrews 2:5-10</a:t>
            </a:r>
          </a:p>
          <a:p>
            <a:pPr marL="914400" lvl="1" indent="-457200">
              <a:buFont typeface="+mj-lt"/>
              <a:buAutoNum type="arabicPeriod"/>
            </a:pPr>
            <a:r>
              <a:rPr lang="en-US" sz="2400" dirty="0">
                <a:latin typeface="Arial" panose="020B0604020202020204" pitchFamily="34" charset="0"/>
                <a:cs typeface="Arial" panose="020B0604020202020204" pitchFamily="34" charset="0"/>
              </a:rPr>
              <a:t>v. 5: God did not glorify the “angels” (</a:t>
            </a:r>
            <a:r>
              <a:rPr lang="en-US" sz="2400" dirty="0" err="1">
                <a:latin typeface="Arial" panose="020B0604020202020204" pitchFamily="34" charset="0"/>
                <a:cs typeface="Arial" panose="020B0604020202020204" pitchFamily="34" charset="0"/>
              </a:rPr>
              <a:t>elohim</a:t>
            </a:r>
            <a:r>
              <a:rPr lang="en-US" sz="2400" dirty="0">
                <a:latin typeface="Arial" panose="020B0604020202020204" pitchFamily="34" charset="0"/>
                <a:cs typeface="Arial" panose="020B0604020202020204" pitchFamily="34" charset="0"/>
              </a:rPr>
              <a:t> of Ps. 8:5) and give them rule of the “world to come”. I believe this is of dual meaning:</a:t>
            </a:r>
          </a:p>
          <a:p>
            <a:pPr marL="1371600" lvl="2" indent="-457200">
              <a:buFont typeface="+mj-lt"/>
              <a:buAutoNum type="alphaLcParenR"/>
            </a:pPr>
            <a:r>
              <a:rPr lang="en-US" sz="2400" dirty="0">
                <a:latin typeface="Arial" panose="020B0604020202020204" pitchFamily="34" charset="0"/>
                <a:cs typeface="Arial" panose="020B0604020202020204" pitchFamily="34" charset="0"/>
              </a:rPr>
              <a:t>Creation was not subjected to angels, but man (the primary meaning of Psalm 8 which he is quoting in vv. 6-8)</a:t>
            </a:r>
          </a:p>
          <a:p>
            <a:pPr marL="1371600" lvl="2" indent="-457200">
              <a:buFont typeface="+mj-lt"/>
              <a:buAutoNum type="alphaLcParenR"/>
            </a:pPr>
            <a:r>
              <a:rPr lang="en-US" sz="2400" dirty="0">
                <a:latin typeface="Arial" panose="020B0604020202020204" pitchFamily="34" charset="0"/>
                <a:cs typeface="Arial" panose="020B0604020202020204" pitchFamily="34" charset="0"/>
              </a:rPr>
              <a:t>The Hebrew writer is also applying this to Jesus (see v. 9). Angels were not given the rule of the Messianic age.</a:t>
            </a:r>
          </a:p>
          <a:p>
            <a:pPr marL="914400" lvl="1" indent="-457200">
              <a:buFont typeface="+mj-lt"/>
              <a:buAutoNum type="arabicPeriod"/>
            </a:pPr>
            <a:r>
              <a:rPr lang="en-US" sz="2400" dirty="0">
                <a:latin typeface="Arial" panose="020B0604020202020204" pitchFamily="34" charset="0"/>
                <a:cs typeface="Arial" panose="020B0604020202020204" pitchFamily="34" charset="0"/>
              </a:rPr>
              <a:t>v. 8: This glorification of man (son of man) is not yet fully seen. But we do see “HIM” – Jesus (v. 9-11)</a:t>
            </a:r>
          </a:p>
        </p:txBody>
      </p:sp>
    </p:spTree>
    <p:extLst>
      <p:ext uri="{BB962C8B-B14F-4D97-AF65-F5344CB8AC3E}">
        <p14:creationId xmlns:p14="http://schemas.microsoft.com/office/powerpoint/2010/main" val="25045045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down)">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4"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wipe(down)">
                                      <p:cBhvr>
                                        <p:cTn id="15" dur="500"/>
                                        <p:tgtEl>
                                          <p:spTgt spid="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4" fill="hold" grpId="0"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wipe(down)">
                                      <p:cBhvr>
                                        <p:cTn id="20" dur="500"/>
                                        <p:tgtEl>
                                          <p:spTgt spid="3">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4"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wipe(down)">
                                      <p:cBhvr>
                                        <p:cTn id="25"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38A7DE-B0A2-B44C-C260-7763A656DB80}"/>
              </a:ext>
            </a:extLst>
          </p:cNvPr>
          <p:cNvSpPr>
            <a:spLocks noGrp="1"/>
          </p:cNvSpPr>
          <p:nvPr>
            <p:ph type="title"/>
          </p:nvPr>
        </p:nvSpPr>
        <p:spPr>
          <a:xfrm>
            <a:off x="1484312" y="685800"/>
            <a:ext cx="10018711" cy="1177724"/>
          </a:xfrm>
        </p:spPr>
        <p:txBody>
          <a:bodyPr/>
          <a:lstStyle/>
          <a:p>
            <a:r>
              <a:rPr lang="en-US" b="1" dirty="0"/>
              <a:t>Son of Man</a:t>
            </a:r>
          </a:p>
        </p:txBody>
      </p:sp>
      <p:sp>
        <p:nvSpPr>
          <p:cNvPr id="3" name="Content Placeholder 2">
            <a:extLst>
              <a:ext uri="{FF2B5EF4-FFF2-40B4-BE49-F238E27FC236}">
                <a16:creationId xmlns:a16="http://schemas.microsoft.com/office/drawing/2014/main" id="{EAA21EC3-4973-FF0A-FACF-AABBB475DED2}"/>
              </a:ext>
            </a:extLst>
          </p:cNvPr>
          <p:cNvSpPr>
            <a:spLocks noGrp="1"/>
          </p:cNvSpPr>
          <p:nvPr>
            <p:ph type="body" idx="1"/>
          </p:nvPr>
        </p:nvSpPr>
        <p:spPr>
          <a:xfrm>
            <a:off x="1484312" y="1863525"/>
            <a:ext cx="10018713" cy="3927676"/>
          </a:xfrm>
        </p:spPr>
        <p:txBody>
          <a:bodyPr>
            <a:normAutofit/>
          </a:bodyPr>
          <a:lstStyle/>
          <a:p>
            <a:r>
              <a:rPr lang="en-US" sz="3200" dirty="0">
                <a:latin typeface="Arial" panose="020B0604020202020204" pitchFamily="34" charset="0"/>
                <a:cs typeface="Arial" panose="020B0604020202020204" pitchFamily="34" charset="0"/>
              </a:rPr>
              <a:t>Before we explore the Hebrew writer’s application of Psalm 8 in 2:9-11 and other OT passages that he brings in, starting with v. 12, we should explore a concept within Psalm 8, the Son of Man.</a:t>
            </a:r>
            <a:endParaRPr lang="en-U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797035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F01BD6-4F40-44DF-D301-9ED1CD2661BF}"/>
              </a:ext>
            </a:extLst>
          </p:cNvPr>
          <p:cNvSpPr>
            <a:spLocks noGrp="1"/>
          </p:cNvSpPr>
          <p:nvPr>
            <p:ph type="title"/>
          </p:nvPr>
        </p:nvSpPr>
        <p:spPr>
          <a:xfrm>
            <a:off x="1484311" y="685800"/>
            <a:ext cx="10018713" cy="834081"/>
          </a:xfrm>
        </p:spPr>
        <p:txBody>
          <a:bodyPr/>
          <a:lstStyle/>
          <a:p>
            <a:r>
              <a:rPr lang="en-US" b="1" dirty="0"/>
              <a:t>Son of Man</a:t>
            </a:r>
          </a:p>
        </p:txBody>
      </p:sp>
      <p:sp>
        <p:nvSpPr>
          <p:cNvPr id="3" name="Content Placeholder 2">
            <a:extLst>
              <a:ext uri="{FF2B5EF4-FFF2-40B4-BE49-F238E27FC236}">
                <a16:creationId xmlns:a16="http://schemas.microsoft.com/office/drawing/2014/main" id="{0395BA0C-8B77-6ABD-98AA-36A47E92D792}"/>
              </a:ext>
            </a:extLst>
          </p:cNvPr>
          <p:cNvSpPr>
            <a:spLocks noGrp="1"/>
          </p:cNvSpPr>
          <p:nvPr>
            <p:ph idx="1"/>
          </p:nvPr>
        </p:nvSpPr>
        <p:spPr>
          <a:xfrm>
            <a:off x="1484310" y="1383958"/>
            <a:ext cx="10477031" cy="4788242"/>
          </a:xfrm>
        </p:spPr>
        <p:txBody>
          <a:bodyPr>
            <a:normAutofit lnSpcReduction="10000"/>
          </a:bodyPr>
          <a:lstStyle/>
          <a:p>
            <a:r>
              <a:rPr lang="en-US" sz="3200" dirty="0">
                <a:latin typeface="Arial" panose="020B0604020202020204" pitchFamily="34" charset="0"/>
                <a:cs typeface="Arial" panose="020B0604020202020204" pitchFamily="34" charset="0"/>
              </a:rPr>
              <a:t>“Son(s) of …” is a common Hebrew idiom used to emphasize a particular nature or characteristic. “Son of wickedness” (Ps. 89:22); “Sons of this world (Luke 20:34)</a:t>
            </a:r>
          </a:p>
          <a:p>
            <a:r>
              <a:rPr lang="en-US" sz="3200" dirty="0">
                <a:latin typeface="Arial" panose="020B0604020202020204" pitchFamily="34" charset="0"/>
                <a:cs typeface="Arial" panose="020B0604020202020204" pitchFamily="34" charset="0"/>
              </a:rPr>
              <a:t>But by far the most common is “Son of man” to not only emphasize humanity (e.g., Numbers 23:19) but to bring in additional characteristics (even in midst of human frailty and weakness, e.g., Psalms 4 and 8).</a:t>
            </a:r>
          </a:p>
          <a:p>
            <a:r>
              <a:rPr lang="en-US" sz="3200" dirty="0">
                <a:latin typeface="Arial" panose="020B0604020202020204" pitchFamily="34" charset="0"/>
                <a:cs typeface="Arial" panose="020B0604020202020204" pitchFamily="34" charset="0"/>
              </a:rPr>
              <a:t>Son of Man is a prominent idiom in three OT scriptures.</a:t>
            </a:r>
          </a:p>
        </p:txBody>
      </p:sp>
    </p:spTree>
    <p:extLst>
      <p:ext uri="{BB962C8B-B14F-4D97-AF65-F5344CB8AC3E}">
        <p14:creationId xmlns:p14="http://schemas.microsoft.com/office/powerpoint/2010/main" val="1022212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CDD0D1"/>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TM03457496[[fn=Parallax]]</Template>
  <TotalTime>801</TotalTime>
  <Words>1162</Words>
  <Application>Microsoft Office PowerPoint</Application>
  <PresentationFormat>Widescreen</PresentationFormat>
  <Paragraphs>54</Paragraphs>
  <Slides>13</Slides>
  <Notes>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Calibri</vt:lpstr>
      <vt:lpstr>Corbel</vt:lpstr>
      <vt:lpstr>Parallax</vt:lpstr>
      <vt:lpstr>A Christ Centered Study of the Old Testament</vt:lpstr>
      <vt:lpstr>Summary of the Hebrews Argument through 2:4</vt:lpstr>
      <vt:lpstr>Exhortation interlude of 2:1-4 </vt:lpstr>
      <vt:lpstr>Angels, Humans, Jesus, and Glory</vt:lpstr>
      <vt:lpstr>Psalm 8</vt:lpstr>
      <vt:lpstr>Psalm 8</vt:lpstr>
      <vt:lpstr>The Book of Hebrews use of Psalm 8</vt:lpstr>
      <vt:lpstr>Son of Man</vt:lpstr>
      <vt:lpstr>Son of Man</vt:lpstr>
      <vt:lpstr>Son of Man - Psalms</vt:lpstr>
      <vt:lpstr>Son of Man - Ezekiel</vt:lpstr>
      <vt:lpstr>Son of Man – Daniel 7:13-14</vt:lpstr>
      <vt:lpstr>Son of Man – Jesus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Christ Centered Study of the Old Testament</dc:title>
  <dc:creator>Kevin Sulc</dc:creator>
  <cp:lastModifiedBy> </cp:lastModifiedBy>
  <cp:revision>28</cp:revision>
  <cp:lastPrinted>2022-12-14T22:17:22Z</cp:lastPrinted>
  <dcterms:created xsi:type="dcterms:W3CDTF">2022-10-26T20:43:07Z</dcterms:created>
  <dcterms:modified xsi:type="dcterms:W3CDTF">2023-02-22T22:52:37Z</dcterms:modified>
</cp:coreProperties>
</file>