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handoutMasterIdLst>
    <p:handoutMasterId r:id="rId11"/>
  </p:handoutMasterIdLst>
  <p:sldIdLst>
    <p:sldId id="256" r:id="rId2"/>
    <p:sldId id="257" r:id="rId3"/>
    <p:sldId id="270" r:id="rId4"/>
    <p:sldId id="272" r:id="rId5"/>
    <p:sldId id="273" r:id="rId6"/>
    <p:sldId id="274" r:id="rId7"/>
    <p:sldId id="275" r:id="rId8"/>
    <p:sldId id="276"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E05364-CC65-4EC2-9D2F-6153995F6B51}" type="datetimeFigureOut">
              <a:rPr lang="en-US" smtClean="0"/>
              <a:t>3/8/2023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71E73F-EA4B-499D-A033-3EAB32283FEE}" type="slidenum">
              <a:rPr lang="en-US" smtClean="0"/>
              <a:t>‹#›</a:t>
            </a:fld>
            <a:endParaRPr lang="en-US"/>
          </a:p>
        </p:txBody>
      </p:sp>
    </p:spTree>
    <p:extLst>
      <p:ext uri="{BB962C8B-B14F-4D97-AF65-F5344CB8AC3E}">
        <p14:creationId xmlns:p14="http://schemas.microsoft.com/office/powerpoint/2010/main" val="26007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29BBDE-FF8A-4402-A30B-8A461CAAA258}" type="datetimeFigureOut">
              <a:rPr lang="en-US" smtClean="0"/>
              <a:t>3/8/2023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578787-BAB4-4AB9-B3B8-D3E57C944D38}" type="slidenum">
              <a:rPr lang="en-US" smtClean="0"/>
              <a:t>‹#›</a:t>
            </a:fld>
            <a:endParaRPr lang="en-US"/>
          </a:p>
        </p:txBody>
      </p:sp>
    </p:spTree>
    <p:extLst>
      <p:ext uri="{BB962C8B-B14F-4D97-AF65-F5344CB8AC3E}">
        <p14:creationId xmlns:p14="http://schemas.microsoft.com/office/powerpoint/2010/main" val="20036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2213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2175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21306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30612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0080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78248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1364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46037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58954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9644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8055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6D57C-73A7-4E2C-BEE2-6F26C4517222}"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1417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6D57C-73A7-4E2C-BEE2-6F26C4517222}"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8201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6D57C-73A7-4E2C-BEE2-6F26C4517222}"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6483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D57C-73A7-4E2C-BEE2-6F26C4517222}"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148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327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62307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D57C-73A7-4E2C-BEE2-6F26C4517222}" type="datetimeFigureOut">
              <a:rPr lang="en-US" smtClean="0"/>
              <a:t>3/8/2023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B8F652-14A0-4AF3-80E4-09DBA554D9F1}" type="slidenum">
              <a:rPr lang="en-US" smtClean="0"/>
              <a:t>‹#›</a:t>
            </a:fld>
            <a:endParaRPr lang="en-US"/>
          </a:p>
        </p:txBody>
      </p:sp>
    </p:spTree>
    <p:extLst>
      <p:ext uri="{BB962C8B-B14F-4D97-AF65-F5344CB8AC3E}">
        <p14:creationId xmlns:p14="http://schemas.microsoft.com/office/powerpoint/2010/main" val="6454878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D899-6E28-A30F-3783-C25206D3ECCA}"/>
              </a:ext>
            </a:extLst>
          </p:cNvPr>
          <p:cNvSpPr>
            <a:spLocks noGrp="1"/>
          </p:cNvSpPr>
          <p:nvPr>
            <p:ph type="ctrTitle"/>
          </p:nvPr>
        </p:nvSpPr>
        <p:spPr>
          <a:xfrm>
            <a:off x="2928401" y="1380069"/>
            <a:ext cx="8574622" cy="2048932"/>
          </a:xfrm>
        </p:spPr>
        <p:txBody>
          <a:bodyPr/>
          <a:lstStyle/>
          <a:p>
            <a:r>
              <a:rPr lang="en-US" b="1" dirty="0"/>
              <a:t>A Christ Centered Study of the Old Testament</a:t>
            </a:r>
          </a:p>
        </p:txBody>
      </p:sp>
      <p:sp>
        <p:nvSpPr>
          <p:cNvPr id="3" name="Subtitle 2">
            <a:extLst>
              <a:ext uri="{FF2B5EF4-FFF2-40B4-BE49-F238E27FC236}">
                <a16:creationId xmlns:a16="http://schemas.microsoft.com/office/drawing/2014/main" id="{F3117132-E7BB-EE46-156A-BFB6EEA68DED}"/>
              </a:ext>
            </a:extLst>
          </p:cNvPr>
          <p:cNvSpPr>
            <a:spLocks noGrp="1"/>
          </p:cNvSpPr>
          <p:nvPr>
            <p:ph type="subTitle" idx="1"/>
          </p:nvPr>
        </p:nvSpPr>
        <p:spPr>
          <a:xfrm>
            <a:off x="3410466" y="3878279"/>
            <a:ext cx="8092558" cy="2168559"/>
          </a:xfrm>
        </p:spPr>
        <p:txBody>
          <a:bodyPr>
            <a:normAutofit/>
          </a:bodyPr>
          <a:lstStyle/>
          <a:p>
            <a:r>
              <a:rPr lang="en-US" sz="3200" b="1" dirty="0"/>
              <a:t>Lesson Four</a:t>
            </a:r>
          </a:p>
          <a:p>
            <a:r>
              <a:rPr lang="en-US" sz="3200" b="1" dirty="0"/>
              <a:t>Humanity’s (not angelic) Glorification – </a:t>
            </a:r>
          </a:p>
          <a:p>
            <a:r>
              <a:rPr lang="en-US" sz="3200" b="1" dirty="0"/>
              <a:t>The Son of Man of the Messianic Age</a:t>
            </a:r>
          </a:p>
        </p:txBody>
      </p:sp>
    </p:spTree>
    <p:extLst>
      <p:ext uri="{BB962C8B-B14F-4D97-AF65-F5344CB8AC3E}">
        <p14:creationId xmlns:p14="http://schemas.microsoft.com/office/powerpoint/2010/main" val="191235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6F76-3B99-F28D-2929-81E437F03C07}"/>
              </a:ext>
            </a:extLst>
          </p:cNvPr>
          <p:cNvSpPr>
            <a:spLocks noGrp="1"/>
          </p:cNvSpPr>
          <p:nvPr>
            <p:ph type="title"/>
          </p:nvPr>
        </p:nvSpPr>
        <p:spPr>
          <a:xfrm>
            <a:off x="1484311" y="160637"/>
            <a:ext cx="10018713" cy="766119"/>
          </a:xfrm>
        </p:spPr>
        <p:txBody>
          <a:bodyPr>
            <a:normAutofit/>
          </a:bodyPr>
          <a:lstStyle/>
          <a:p>
            <a:r>
              <a:rPr lang="en-US" b="1" dirty="0"/>
              <a:t>Summary of the Hebrews 2:5-10</a:t>
            </a:r>
          </a:p>
        </p:txBody>
      </p:sp>
      <p:sp>
        <p:nvSpPr>
          <p:cNvPr id="3" name="Content Placeholder 2">
            <a:extLst>
              <a:ext uri="{FF2B5EF4-FFF2-40B4-BE49-F238E27FC236}">
                <a16:creationId xmlns:a16="http://schemas.microsoft.com/office/drawing/2014/main" id="{E49E1633-7050-E265-A316-A1E246DFEB90}"/>
              </a:ext>
            </a:extLst>
          </p:cNvPr>
          <p:cNvSpPr>
            <a:spLocks noGrp="1"/>
          </p:cNvSpPr>
          <p:nvPr>
            <p:ph idx="1"/>
          </p:nvPr>
        </p:nvSpPr>
        <p:spPr>
          <a:xfrm>
            <a:off x="1853513" y="926757"/>
            <a:ext cx="10315273" cy="5931244"/>
          </a:xfrm>
        </p:spPr>
        <p:txBody>
          <a:bodyPr>
            <a:normAutofit/>
          </a:bodyPr>
          <a:lstStyle/>
          <a:p>
            <a:r>
              <a:rPr lang="en-US" sz="2800" b="1" dirty="0">
                <a:latin typeface="Arial" panose="020B0604020202020204" pitchFamily="34" charset="0"/>
                <a:cs typeface="Arial" panose="020B0604020202020204" pitchFamily="34" charset="0"/>
              </a:rPr>
              <a:t>Applying Psalm 8 to the Messiah, it is argued that God did not subject “all things” to angels in the past nor in the Messianic age. This was reserved to the “Son of Man”.</a:t>
            </a:r>
          </a:p>
          <a:p>
            <a:r>
              <a:rPr lang="en-US" sz="2800" b="1" dirty="0">
                <a:latin typeface="Arial" panose="020B0604020202020204" pitchFamily="34" charset="0"/>
                <a:cs typeface="Arial" panose="020B0604020202020204" pitchFamily="34" charset="0"/>
              </a:rPr>
              <a:t>The Son of Man is a common concept in the OT referencing the rule of man and prophets of God. It is also clearly associated with the Messiah just as is “Son of God” and Jesus explicitly places this title on Himself.</a:t>
            </a:r>
          </a:p>
          <a:p>
            <a:r>
              <a:rPr lang="en-US" sz="2800" b="1" dirty="0">
                <a:latin typeface="Arial" panose="020B0604020202020204" pitchFamily="34" charset="0"/>
                <a:cs typeface="Arial" panose="020B0604020202020204" pitchFamily="34" charset="0"/>
              </a:rPr>
              <a:t>The subjection of all things is not yet fully seen, but we do see the Son glorified through suffering.</a:t>
            </a:r>
          </a:p>
          <a:p>
            <a:r>
              <a:rPr lang="en-US" sz="2800" b="1" dirty="0">
                <a:latin typeface="Arial" panose="020B0604020202020204" pitchFamily="34" charset="0"/>
                <a:cs typeface="Arial" panose="020B0604020202020204" pitchFamily="34" charset="0"/>
              </a:rPr>
              <a:t>Thus the Son of Man leads sons of glory to God’s grace.</a:t>
            </a:r>
          </a:p>
        </p:txBody>
      </p:sp>
    </p:spTree>
    <p:extLst>
      <p:ext uri="{BB962C8B-B14F-4D97-AF65-F5344CB8AC3E}">
        <p14:creationId xmlns:p14="http://schemas.microsoft.com/office/powerpoint/2010/main" val="22956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459450" cy="1752599"/>
          </a:xfrm>
        </p:spPr>
        <p:txBody>
          <a:bodyPr/>
          <a:lstStyle/>
          <a:p>
            <a:r>
              <a:rPr lang="en-US" b="1" dirty="0"/>
              <a:t>The Brotherhood of the Son of Man and sons of glory (Heb. 2:11-18)</a:t>
            </a:r>
          </a:p>
        </p:txBody>
      </p:sp>
      <p:sp>
        <p:nvSpPr>
          <p:cNvPr id="3" name="Content Placeholder 2"/>
          <p:cNvSpPr>
            <a:spLocks noGrp="1"/>
          </p:cNvSpPr>
          <p:nvPr>
            <p:ph idx="1"/>
          </p:nvPr>
        </p:nvSpPr>
        <p:spPr>
          <a:xfrm>
            <a:off x="1484310" y="1904214"/>
            <a:ext cx="10063525" cy="4751109"/>
          </a:xfrm>
        </p:spPr>
        <p:txBody>
          <a:bodyPr>
            <a:noAutofit/>
          </a:bodyPr>
          <a:lstStyle/>
          <a:p>
            <a:r>
              <a:rPr lang="en-US" sz="2800" dirty="0"/>
              <a:t>This grace of the Sanctifier upon those sanctified are all of one and produces a close bond of trust. </a:t>
            </a:r>
          </a:p>
          <a:p>
            <a:r>
              <a:rPr lang="en-US" sz="2800" dirty="0"/>
              <a:t>To fully grasp the author’s view, we first need to look at three OT principles:</a:t>
            </a:r>
          </a:p>
          <a:p>
            <a:pPr lvl="1"/>
            <a:r>
              <a:rPr lang="en-US" sz="2400" dirty="0"/>
              <a:t>OT Concept of Sanctification (Consecration) (2:11)</a:t>
            </a:r>
          </a:p>
          <a:p>
            <a:pPr lvl="1"/>
            <a:r>
              <a:rPr lang="en-US" sz="2400" dirty="0"/>
              <a:t>The view of Psalm 22 (2:12)</a:t>
            </a:r>
          </a:p>
          <a:p>
            <a:pPr lvl="1"/>
            <a:r>
              <a:rPr lang="en-US" sz="2400" dirty="0"/>
              <a:t>The view of Isaiah 8 (2:13)</a:t>
            </a:r>
          </a:p>
        </p:txBody>
      </p:sp>
    </p:spTree>
    <p:extLst>
      <p:ext uri="{BB962C8B-B14F-4D97-AF65-F5344CB8AC3E}">
        <p14:creationId xmlns:p14="http://schemas.microsoft.com/office/powerpoint/2010/main" val="316656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nodeType="afterEffect">
                                  <p:stCondLst>
                                    <p:cond delay="0"/>
                                  </p:stCondLst>
                                  <p:iterate type="lt">
                                    <p:tmAbs val="25"/>
                                  </p:iterate>
                                  <p:childTnLst>
                                    <p:set>
                                      <p:cBhvr override="childStyle">
                                        <p:cTn id="6" dur="indefinite"/>
                                        <p:tgtEl>
                                          <p:spTgt spid="3">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2C29F-CF1D-E4E2-D93C-5C1DE45C3157}"/>
              </a:ext>
            </a:extLst>
          </p:cNvPr>
          <p:cNvSpPr>
            <a:spLocks noGrp="1"/>
          </p:cNvSpPr>
          <p:nvPr>
            <p:ph type="title"/>
          </p:nvPr>
        </p:nvSpPr>
        <p:spPr>
          <a:xfrm>
            <a:off x="1484311" y="685801"/>
            <a:ext cx="10018713" cy="911506"/>
          </a:xfrm>
        </p:spPr>
        <p:txBody>
          <a:bodyPr/>
          <a:lstStyle/>
          <a:p>
            <a:r>
              <a:rPr lang="en-US" dirty="0"/>
              <a:t>The Old Testament Concept of Sanctification</a:t>
            </a:r>
          </a:p>
        </p:txBody>
      </p:sp>
      <p:sp>
        <p:nvSpPr>
          <p:cNvPr id="3" name="Content Placeholder 2">
            <a:extLst>
              <a:ext uri="{FF2B5EF4-FFF2-40B4-BE49-F238E27FC236}">
                <a16:creationId xmlns:a16="http://schemas.microsoft.com/office/drawing/2014/main" id="{1BEE459D-E85B-2494-47FA-FCAF44DB72CF}"/>
              </a:ext>
            </a:extLst>
          </p:cNvPr>
          <p:cNvSpPr>
            <a:spLocks noGrp="1"/>
          </p:cNvSpPr>
          <p:nvPr>
            <p:ph idx="1"/>
          </p:nvPr>
        </p:nvSpPr>
        <p:spPr>
          <a:xfrm>
            <a:off x="1484310" y="1597307"/>
            <a:ext cx="10018713" cy="4965539"/>
          </a:xfrm>
        </p:spPr>
        <p:txBody>
          <a:bodyPr/>
          <a:lstStyle/>
          <a:p>
            <a:r>
              <a:rPr lang="en-US" dirty="0"/>
              <a:t>God sanctifies people: Ex. 31:13; Lev. 20-21; </a:t>
            </a:r>
            <a:r>
              <a:rPr lang="en-US" dirty="0" err="1"/>
              <a:t>Ezk</a:t>
            </a:r>
            <a:r>
              <a:rPr lang="en-US" dirty="0"/>
              <a:t>. 20:12; Zeph. 1:7</a:t>
            </a:r>
          </a:p>
          <a:p>
            <a:pPr lvl="1"/>
            <a:r>
              <a:rPr lang="en-US" dirty="0"/>
              <a:t>Particular note should be taken of Deuteronomy’s perspective: 7:6-11</a:t>
            </a:r>
          </a:p>
          <a:p>
            <a:pPr lvl="1"/>
            <a:r>
              <a:rPr lang="en-US" dirty="0"/>
              <a:t>This related to a holy lifestyle: Lev. 20:7-8; Dt.26:18-19; Lev. 22:31-32</a:t>
            </a:r>
          </a:p>
          <a:p>
            <a:r>
              <a:rPr lang="en-US" dirty="0"/>
              <a:t>This sanctification was symbolized through various purifications or cleansings of people and things to be devoted to God:</a:t>
            </a:r>
          </a:p>
          <a:p>
            <a:pPr lvl="1"/>
            <a:r>
              <a:rPr lang="en-US" dirty="0"/>
              <a:t>Much of Leviticus is devoted to this aspect of sanctification.</a:t>
            </a:r>
          </a:p>
          <a:p>
            <a:pPr lvl="1"/>
            <a:r>
              <a:rPr lang="en-US" dirty="0"/>
              <a:t>Israelites were being taught that unholiness/uncleanness  separated them from God. Cleansing from sin was the ultimate point: Lev. 16:30; Ps. 51; Jer. 33 and much of Ezekiel.</a:t>
            </a:r>
          </a:p>
          <a:p>
            <a:pPr lvl="1"/>
            <a:r>
              <a:rPr lang="en-US" dirty="0"/>
              <a:t>These cleansing ceremonies also included blood sacrifices and washings of water.</a:t>
            </a:r>
          </a:p>
          <a:p>
            <a:r>
              <a:rPr lang="en-US" dirty="0"/>
              <a:t>The Heart was supposed to be at the center: 2Chron.30:18-20</a:t>
            </a:r>
          </a:p>
        </p:txBody>
      </p:sp>
    </p:spTree>
    <p:extLst>
      <p:ext uri="{BB962C8B-B14F-4D97-AF65-F5344CB8AC3E}">
        <p14:creationId xmlns:p14="http://schemas.microsoft.com/office/powerpoint/2010/main" val="121451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459450" cy="1752599"/>
          </a:xfrm>
        </p:spPr>
        <p:txBody>
          <a:bodyPr/>
          <a:lstStyle/>
          <a:p>
            <a:r>
              <a:rPr lang="en-US" b="1" dirty="0"/>
              <a:t>The Brotherhood of the Son of Man and sons of glory (Heb. 2:11-18)</a:t>
            </a:r>
          </a:p>
        </p:txBody>
      </p:sp>
      <p:sp>
        <p:nvSpPr>
          <p:cNvPr id="3" name="Content Placeholder 2"/>
          <p:cNvSpPr>
            <a:spLocks noGrp="1"/>
          </p:cNvSpPr>
          <p:nvPr>
            <p:ph idx="1"/>
          </p:nvPr>
        </p:nvSpPr>
        <p:spPr>
          <a:xfrm>
            <a:off x="1484310" y="1904214"/>
            <a:ext cx="10063525" cy="4751109"/>
          </a:xfrm>
        </p:spPr>
        <p:txBody>
          <a:bodyPr>
            <a:noAutofit/>
          </a:bodyPr>
          <a:lstStyle/>
          <a:p>
            <a:r>
              <a:rPr lang="en-US" sz="2800" dirty="0"/>
              <a:t>This grace of the Sanctifier upon those sanctified are all of one and produces a close bond of trust. </a:t>
            </a:r>
          </a:p>
          <a:p>
            <a:r>
              <a:rPr lang="en-US" sz="2800" dirty="0"/>
              <a:t>To fully grasp the author’s view, we first need to look at three OT principles:</a:t>
            </a:r>
          </a:p>
          <a:p>
            <a:pPr lvl="1"/>
            <a:r>
              <a:rPr lang="en-US" sz="2400" dirty="0"/>
              <a:t>OT Concept of Sanctification (Consecration) (2:11)</a:t>
            </a:r>
          </a:p>
          <a:p>
            <a:pPr lvl="1"/>
            <a:r>
              <a:rPr lang="en-US" sz="2400" dirty="0"/>
              <a:t>The view of Psalm 22 (2:12)</a:t>
            </a:r>
          </a:p>
          <a:p>
            <a:pPr lvl="1"/>
            <a:r>
              <a:rPr lang="en-US" sz="2400" dirty="0"/>
              <a:t>The view of Isaiah 8 (2:13)</a:t>
            </a:r>
          </a:p>
        </p:txBody>
      </p:sp>
    </p:spTree>
    <p:extLst>
      <p:ext uri="{BB962C8B-B14F-4D97-AF65-F5344CB8AC3E}">
        <p14:creationId xmlns:p14="http://schemas.microsoft.com/office/powerpoint/2010/main" val="285057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nodeType="afterEffect">
                                  <p:stCondLst>
                                    <p:cond delay="0"/>
                                  </p:stCondLst>
                                  <p:iterate type="lt">
                                    <p:tmAbs val="25"/>
                                  </p:iterate>
                                  <p:childTnLst>
                                    <p:set>
                                      <p:cBhvr override="childStyle">
                                        <p:cTn id="6"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34AE3-8B91-7138-A724-2CF25D9EC350}"/>
              </a:ext>
            </a:extLst>
          </p:cNvPr>
          <p:cNvSpPr>
            <a:spLocks noGrp="1"/>
          </p:cNvSpPr>
          <p:nvPr>
            <p:ph type="title"/>
          </p:nvPr>
        </p:nvSpPr>
        <p:spPr>
          <a:xfrm>
            <a:off x="1484311" y="685801"/>
            <a:ext cx="10018713" cy="842058"/>
          </a:xfrm>
        </p:spPr>
        <p:txBody>
          <a:bodyPr/>
          <a:lstStyle/>
          <a:p>
            <a:r>
              <a:rPr lang="en-US" dirty="0"/>
              <a:t>Psalm 22</a:t>
            </a:r>
          </a:p>
        </p:txBody>
      </p:sp>
      <p:sp>
        <p:nvSpPr>
          <p:cNvPr id="3" name="Content Placeholder 2">
            <a:extLst>
              <a:ext uri="{FF2B5EF4-FFF2-40B4-BE49-F238E27FC236}">
                <a16:creationId xmlns:a16="http://schemas.microsoft.com/office/drawing/2014/main" id="{582E44D1-DF5F-BC01-EA66-5F76AA0E5932}"/>
              </a:ext>
            </a:extLst>
          </p:cNvPr>
          <p:cNvSpPr>
            <a:spLocks noGrp="1"/>
          </p:cNvSpPr>
          <p:nvPr>
            <p:ph idx="1"/>
          </p:nvPr>
        </p:nvSpPr>
        <p:spPr>
          <a:xfrm>
            <a:off x="1484310" y="1851949"/>
            <a:ext cx="10576510" cy="4444679"/>
          </a:xfrm>
        </p:spPr>
        <p:txBody>
          <a:bodyPr/>
          <a:lstStyle/>
          <a:p>
            <a:r>
              <a:rPr lang="en-US" sz="2800" dirty="0"/>
              <a:t>A Psalm of David written about a great suffering (vv. 1-18)</a:t>
            </a:r>
          </a:p>
          <a:p>
            <a:r>
              <a:rPr lang="en-US" sz="2800" dirty="0"/>
              <a:t>But he then expresses his confidence in the LORD’s deliverance (vv. 19-31)</a:t>
            </a:r>
          </a:p>
          <a:p>
            <a:pPr lvl="1"/>
            <a:r>
              <a:rPr lang="en-US" sz="2400" dirty="0"/>
              <a:t>Including his willingness to express this to his brethren in the assembly (v. 22)</a:t>
            </a:r>
          </a:p>
          <a:p>
            <a:r>
              <a:rPr lang="en-US" sz="2800" dirty="0"/>
              <a:t>This psalm is used by Jesus for Himself (verse 1 quoted on the Cross)</a:t>
            </a:r>
          </a:p>
          <a:p>
            <a:r>
              <a:rPr lang="en-US" sz="2800" dirty="0"/>
              <a:t>The Hebrew writer then follows that principle saying He says verse 22 as well… we are His brothers.</a:t>
            </a:r>
          </a:p>
        </p:txBody>
      </p:sp>
    </p:spTree>
    <p:extLst>
      <p:ext uri="{BB962C8B-B14F-4D97-AF65-F5344CB8AC3E}">
        <p14:creationId xmlns:p14="http://schemas.microsoft.com/office/powerpoint/2010/main" val="387333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459450" cy="1752599"/>
          </a:xfrm>
        </p:spPr>
        <p:txBody>
          <a:bodyPr/>
          <a:lstStyle/>
          <a:p>
            <a:r>
              <a:rPr lang="en-US" b="1" dirty="0"/>
              <a:t>The Brotherhood of the Son of Man and sons of glory (Heb. 2:11-18)</a:t>
            </a:r>
          </a:p>
        </p:txBody>
      </p:sp>
      <p:sp>
        <p:nvSpPr>
          <p:cNvPr id="3" name="Content Placeholder 2"/>
          <p:cNvSpPr>
            <a:spLocks noGrp="1"/>
          </p:cNvSpPr>
          <p:nvPr>
            <p:ph idx="1"/>
          </p:nvPr>
        </p:nvSpPr>
        <p:spPr>
          <a:xfrm>
            <a:off x="1484310" y="1904214"/>
            <a:ext cx="10063525" cy="4751109"/>
          </a:xfrm>
        </p:spPr>
        <p:txBody>
          <a:bodyPr>
            <a:noAutofit/>
          </a:bodyPr>
          <a:lstStyle/>
          <a:p>
            <a:r>
              <a:rPr lang="en-US" sz="2800" dirty="0"/>
              <a:t>This grace of the Sanctifier upon those sanctified are all of one and produces a close bond of trust. </a:t>
            </a:r>
          </a:p>
          <a:p>
            <a:r>
              <a:rPr lang="en-US" sz="2800" dirty="0"/>
              <a:t>To fully grasp the author’s view, we first need to look at three OT principles:</a:t>
            </a:r>
          </a:p>
          <a:p>
            <a:pPr lvl="1"/>
            <a:r>
              <a:rPr lang="en-US" sz="2400" dirty="0"/>
              <a:t>OT Concept of Sanctification (Consecration) (2:11)</a:t>
            </a:r>
          </a:p>
          <a:p>
            <a:pPr lvl="1"/>
            <a:r>
              <a:rPr lang="en-US" sz="2400" dirty="0"/>
              <a:t>The view of Psalm 22 (2:12)</a:t>
            </a:r>
          </a:p>
          <a:p>
            <a:pPr lvl="1"/>
            <a:r>
              <a:rPr lang="en-US" sz="2400" dirty="0"/>
              <a:t>The view of Isaiah 8 (2:13)</a:t>
            </a:r>
          </a:p>
        </p:txBody>
      </p:sp>
    </p:spTree>
    <p:extLst>
      <p:ext uri="{BB962C8B-B14F-4D97-AF65-F5344CB8AC3E}">
        <p14:creationId xmlns:p14="http://schemas.microsoft.com/office/powerpoint/2010/main" val="264139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nodeType="afterEffect">
                                  <p:stCondLst>
                                    <p:cond delay="0"/>
                                  </p:stCondLst>
                                  <p:iterate type="lt">
                                    <p:tmAbs val="25"/>
                                  </p:iterate>
                                  <p:childTnLst>
                                    <p:set>
                                      <p:cBhvr override="childStyle">
                                        <p:cTn id="6" dur="indefinite"/>
                                        <p:tgtEl>
                                          <p:spTgt spid="3">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34AE3-8B91-7138-A724-2CF25D9EC350}"/>
              </a:ext>
            </a:extLst>
          </p:cNvPr>
          <p:cNvSpPr>
            <a:spLocks noGrp="1"/>
          </p:cNvSpPr>
          <p:nvPr>
            <p:ph type="title"/>
          </p:nvPr>
        </p:nvSpPr>
        <p:spPr>
          <a:xfrm>
            <a:off x="1484311" y="685801"/>
            <a:ext cx="10018713" cy="842058"/>
          </a:xfrm>
        </p:spPr>
        <p:txBody>
          <a:bodyPr/>
          <a:lstStyle/>
          <a:p>
            <a:r>
              <a:rPr lang="en-US" dirty="0"/>
              <a:t>Isaiah 8</a:t>
            </a:r>
          </a:p>
        </p:txBody>
      </p:sp>
      <p:sp>
        <p:nvSpPr>
          <p:cNvPr id="3" name="Content Placeholder 2">
            <a:extLst>
              <a:ext uri="{FF2B5EF4-FFF2-40B4-BE49-F238E27FC236}">
                <a16:creationId xmlns:a16="http://schemas.microsoft.com/office/drawing/2014/main" id="{582E44D1-DF5F-BC01-EA66-5F76AA0E5932}"/>
              </a:ext>
            </a:extLst>
          </p:cNvPr>
          <p:cNvSpPr>
            <a:spLocks noGrp="1"/>
          </p:cNvSpPr>
          <p:nvPr>
            <p:ph idx="1"/>
          </p:nvPr>
        </p:nvSpPr>
        <p:spPr>
          <a:xfrm>
            <a:off x="1484310" y="1851949"/>
            <a:ext cx="10576510" cy="4444679"/>
          </a:xfrm>
        </p:spPr>
        <p:txBody>
          <a:bodyPr/>
          <a:lstStyle/>
          <a:p>
            <a:r>
              <a:rPr lang="en-US" sz="2800" dirty="0"/>
              <a:t>The Hebrew writer also has Jesus saying this just as he does with Psalm 22:22 to make the point of a strong trust in God and a bond between Himself and “the children given to Him.”</a:t>
            </a:r>
          </a:p>
          <a:p>
            <a:r>
              <a:rPr lang="en-US" sz="2800" dirty="0"/>
              <a:t>Let’s examine the specific context of Isa. 8:9-22 as well as the larger context of Isa. 7-9.</a:t>
            </a:r>
          </a:p>
        </p:txBody>
      </p:sp>
    </p:spTree>
    <p:extLst>
      <p:ext uri="{BB962C8B-B14F-4D97-AF65-F5344CB8AC3E}">
        <p14:creationId xmlns:p14="http://schemas.microsoft.com/office/powerpoint/2010/main" val="1222578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1007</TotalTime>
  <Words>676</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Parallax</vt:lpstr>
      <vt:lpstr>A Christ Centered Study of the Old Testament</vt:lpstr>
      <vt:lpstr>Summary of the Hebrews 2:5-10</vt:lpstr>
      <vt:lpstr>The Brotherhood of the Son of Man and sons of glory (Heb. 2:11-18)</vt:lpstr>
      <vt:lpstr>The Old Testament Concept of Sanctification</vt:lpstr>
      <vt:lpstr>The Brotherhood of the Son of Man and sons of glory (Heb. 2:11-18)</vt:lpstr>
      <vt:lpstr>Psalm 22</vt:lpstr>
      <vt:lpstr>The Brotherhood of the Son of Man and sons of glory (Heb. 2:11-18)</vt:lpstr>
      <vt:lpstr>Isaiah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Centered Study of the Old Testament</dc:title>
  <dc:creator>Kevin Sulc</dc:creator>
  <cp:lastModifiedBy>Pulpit</cp:lastModifiedBy>
  <cp:revision>43</cp:revision>
  <cp:lastPrinted>2022-12-14T22:17:22Z</cp:lastPrinted>
  <dcterms:created xsi:type="dcterms:W3CDTF">2022-10-26T20:43:07Z</dcterms:created>
  <dcterms:modified xsi:type="dcterms:W3CDTF">2023-03-08T23:49:24Z</dcterms:modified>
</cp:coreProperties>
</file>