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63" r:id="rId4"/>
    <p:sldId id="271" r:id="rId5"/>
    <p:sldId id="273" r:id="rId6"/>
    <p:sldId id="27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863468-87CC-4E18-B72D-E580C7BC052B}">
          <p14:sldIdLst>
            <p14:sldId id="256"/>
            <p14:sldId id="257"/>
            <p14:sldId id="263"/>
            <p14:sldId id="271"/>
            <p14:sldId id="273"/>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63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160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004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196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52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09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404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286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845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55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72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627661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24B9D8-9D6A-552B-E265-E54854ED2ACA}"/>
              </a:ext>
            </a:extLst>
          </p:cNvPr>
          <p:cNvSpPr>
            <a:spLocks noGrp="1"/>
          </p:cNvSpPr>
          <p:nvPr>
            <p:ph type="title"/>
          </p:nvPr>
        </p:nvSpPr>
        <p:spPr>
          <a:xfrm>
            <a:off x="0" y="-1"/>
            <a:ext cx="12192000" cy="2754775"/>
          </a:xfrm>
          <a:solidFill>
            <a:schemeClr val="bg1"/>
          </a:solidFill>
        </p:spPr>
        <p:txBody>
          <a:bodyPr>
            <a:normAutofit/>
          </a:bodyPr>
          <a:lstStyle/>
          <a:p>
            <a:pPr algn="ctr"/>
            <a:r>
              <a:rPr lang="en-US" sz="5400" dirty="0">
                <a:solidFill>
                  <a:srgbClr val="FF0000"/>
                </a:solidFill>
              </a:rPr>
              <a:t>What writings are from God?</a:t>
            </a:r>
            <a:br>
              <a:rPr lang="en-US" sz="5400" dirty="0">
                <a:solidFill>
                  <a:srgbClr val="FF0000"/>
                </a:solidFill>
              </a:rPr>
            </a:br>
            <a:endParaRPr lang="en-US" sz="5400" dirty="0">
              <a:solidFill>
                <a:srgbClr val="FF0000"/>
              </a:solidFill>
            </a:endParaRPr>
          </a:p>
        </p:txBody>
      </p:sp>
      <p:sp>
        <p:nvSpPr>
          <p:cNvPr id="6" name="TextBox 5">
            <a:extLst>
              <a:ext uri="{FF2B5EF4-FFF2-40B4-BE49-F238E27FC236}">
                <a16:creationId xmlns:a16="http://schemas.microsoft.com/office/drawing/2014/main" id="{F6E523EC-9CB2-E44B-070C-D572BBF19E54}"/>
              </a:ext>
            </a:extLst>
          </p:cNvPr>
          <p:cNvSpPr txBox="1"/>
          <p:nvPr/>
        </p:nvSpPr>
        <p:spPr>
          <a:xfrm>
            <a:off x="2662176" y="2400831"/>
            <a:ext cx="9074553" cy="1938992"/>
          </a:xfrm>
          <a:prstGeom prst="rect">
            <a:avLst/>
          </a:prstGeom>
          <a:solidFill>
            <a:schemeClr val="bg1"/>
          </a:solidFill>
        </p:spPr>
        <p:txBody>
          <a:bodyPr wrap="square" rtlCol="0">
            <a:spAutoFit/>
          </a:bodyPr>
          <a:lstStyle/>
          <a:p>
            <a:r>
              <a:rPr lang="en-US" sz="4000" dirty="0"/>
              <a:t>A Study of the Biblical Canon – Part Five</a:t>
            </a:r>
          </a:p>
          <a:p>
            <a:endParaRPr lang="en-US" sz="4000" dirty="0"/>
          </a:p>
          <a:p>
            <a:pPr algn="r"/>
            <a:r>
              <a:rPr lang="en-US" sz="4000" dirty="0"/>
              <a:t>The Apostolic Writings</a:t>
            </a:r>
          </a:p>
        </p:txBody>
      </p:sp>
      <p:pic>
        <p:nvPicPr>
          <p:cNvPr id="8" name="Picture 7">
            <a:extLst>
              <a:ext uri="{FF2B5EF4-FFF2-40B4-BE49-F238E27FC236}">
                <a16:creationId xmlns:a16="http://schemas.microsoft.com/office/drawing/2014/main" id="{DB22650D-7839-0E75-71E0-CA169946E5F0}"/>
              </a:ext>
            </a:extLst>
          </p:cNvPr>
          <p:cNvPicPr>
            <a:picLocks noChangeAspect="1"/>
          </p:cNvPicPr>
          <p:nvPr/>
        </p:nvPicPr>
        <p:blipFill>
          <a:blip r:embed="rId2"/>
          <a:stretch>
            <a:fillRect/>
          </a:stretch>
        </p:blipFill>
        <p:spPr>
          <a:xfrm>
            <a:off x="803467" y="3222198"/>
            <a:ext cx="5944574" cy="3340648"/>
          </a:xfrm>
          <a:prstGeom prst="rect">
            <a:avLst/>
          </a:prstGeom>
        </p:spPr>
      </p:pic>
    </p:spTree>
    <p:extLst>
      <p:ext uri="{BB962C8B-B14F-4D97-AF65-F5344CB8AC3E}">
        <p14:creationId xmlns:p14="http://schemas.microsoft.com/office/powerpoint/2010/main" val="168778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4633-3DF8-6E2C-DD56-23E93927C799}"/>
              </a:ext>
            </a:extLst>
          </p:cNvPr>
          <p:cNvSpPr>
            <a:spLocks noGrp="1"/>
          </p:cNvSpPr>
          <p:nvPr>
            <p:ph type="title"/>
          </p:nvPr>
        </p:nvSpPr>
        <p:spPr>
          <a:xfrm>
            <a:off x="581192" y="736880"/>
            <a:ext cx="11029616" cy="1013800"/>
          </a:xfrm>
        </p:spPr>
        <p:txBody>
          <a:bodyPr/>
          <a:lstStyle/>
          <a:p>
            <a:r>
              <a:rPr lang="en-US" dirty="0"/>
              <a:t>Remember:</a:t>
            </a:r>
          </a:p>
        </p:txBody>
      </p:sp>
      <p:sp>
        <p:nvSpPr>
          <p:cNvPr id="3" name="Content Placeholder 2">
            <a:extLst>
              <a:ext uri="{FF2B5EF4-FFF2-40B4-BE49-F238E27FC236}">
                <a16:creationId xmlns:a16="http://schemas.microsoft.com/office/drawing/2014/main" id="{CF0F01FA-A417-F942-398E-6E9C33187805}"/>
              </a:ext>
            </a:extLst>
          </p:cNvPr>
          <p:cNvSpPr>
            <a:spLocks noGrp="1"/>
          </p:cNvSpPr>
          <p:nvPr>
            <p:ph idx="1"/>
          </p:nvPr>
        </p:nvSpPr>
        <p:spPr>
          <a:xfrm>
            <a:off x="581192" y="2180496"/>
            <a:ext cx="8134545" cy="4347626"/>
          </a:xfrm>
        </p:spPr>
        <p:txBody>
          <a:bodyPr>
            <a:normAutofit/>
          </a:bodyPr>
          <a:lstStyle/>
          <a:p>
            <a:pPr marL="514350" indent="-514350">
              <a:buFont typeface="+mj-lt"/>
              <a:buAutoNum type="arabicPeriod"/>
            </a:pPr>
            <a:r>
              <a:rPr lang="en-US" sz="3200" b="1" dirty="0">
                <a:solidFill>
                  <a:schemeClr val="accent2">
                    <a:lumMod val="75000"/>
                  </a:schemeClr>
                </a:solidFill>
              </a:rPr>
              <a:t>Jews and Christians both had to answer two questions:</a:t>
            </a:r>
          </a:p>
          <a:p>
            <a:pPr marL="838350" lvl="1" indent="-514350">
              <a:buFont typeface="+mj-lt"/>
              <a:buAutoNum type="alphaLcParenR"/>
            </a:pPr>
            <a:r>
              <a:rPr lang="en-US" sz="2400" b="1" dirty="0">
                <a:solidFill>
                  <a:schemeClr val="accent2">
                    <a:lumMod val="75000"/>
                  </a:schemeClr>
                </a:solidFill>
              </a:rPr>
              <a:t>What scriptures are God-breathed? (Canonicity)</a:t>
            </a:r>
          </a:p>
          <a:p>
            <a:pPr marL="838350" lvl="1" indent="-514350">
              <a:buFont typeface="+mj-lt"/>
              <a:buAutoNum type="alphaLcParenR"/>
            </a:pPr>
            <a:r>
              <a:rPr lang="en-US" sz="2400" b="1" dirty="0">
                <a:solidFill>
                  <a:schemeClr val="accent2">
                    <a:lumMod val="75000"/>
                  </a:schemeClr>
                </a:solidFill>
              </a:rPr>
              <a:t>Have those texts been accurately copied? (Textual Criticism)</a:t>
            </a:r>
          </a:p>
        </p:txBody>
      </p:sp>
      <p:pic>
        <p:nvPicPr>
          <p:cNvPr id="4" name="Picture 3">
            <a:extLst>
              <a:ext uri="{FF2B5EF4-FFF2-40B4-BE49-F238E27FC236}">
                <a16:creationId xmlns:a16="http://schemas.microsoft.com/office/drawing/2014/main" id="{23F4528A-ED1F-399D-3CC8-F76BCB375E15}"/>
              </a:ext>
            </a:extLst>
          </p:cNvPr>
          <p:cNvPicPr>
            <a:picLocks noChangeAspect="1"/>
          </p:cNvPicPr>
          <p:nvPr/>
        </p:nvPicPr>
        <p:blipFill>
          <a:blip r:embed="rId2"/>
          <a:stretch>
            <a:fillRect/>
          </a:stretch>
        </p:blipFill>
        <p:spPr>
          <a:xfrm>
            <a:off x="8902698" y="658751"/>
            <a:ext cx="2859272" cy="4041998"/>
          </a:xfrm>
          <a:prstGeom prst="rect">
            <a:avLst/>
          </a:prstGeom>
        </p:spPr>
      </p:pic>
    </p:spTree>
    <p:extLst>
      <p:ext uri="{BB962C8B-B14F-4D97-AF65-F5344CB8AC3E}">
        <p14:creationId xmlns:p14="http://schemas.microsoft.com/office/powerpoint/2010/main" val="409427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81F29-917B-C4BA-65BE-811898DAD6D5}"/>
              </a:ext>
            </a:extLst>
          </p:cNvPr>
          <p:cNvPicPr>
            <a:picLocks noChangeAspect="1"/>
          </p:cNvPicPr>
          <p:nvPr/>
        </p:nvPicPr>
        <p:blipFill>
          <a:blip r:embed="rId2"/>
          <a:stretch>
            <a:fillRect/>
          </a:stretch>
        </p:blipFill>
        <p:spPr>
          <a:xfrm>
            <a:off x="407043" y="1715956"/>
            <a:ext cx="11377913" cy="7218313"/>
          </a:xfrm>
          <a:prstGeom prst="rect">
            <a:avLst/>
          </a:prstGeom>
        </p:spPr>
      </p:pic>
      <p:sp>
        <p:nvSpPr>
          <p:cNvPr id="2" name="Title 1">
            <a:extLst>
              <a:ext uri="{FF2B5EF4-FFF2-40B4-BE49-F238E27FC236}">
                <a16:creationId xmlns:a16="http://schemas.microsoft.com/office/drawing/2014/main" id="{F97D3CC1-38B6-0F82-3518-4FF56CFD7B17}"/>
              </a:ext>
            </a:extLst>
          </p:cNvPr>
          <p:cNvSpPr>
            <a:spLocks noGrp="1"/>
          </p:cNvSpPr>
          <p:nvPr>
            <p:ph type="title"/>
          </p:nvPr>
        </p:nvSpPr>
        <p:spPr/>
        <p:txBody>
          <a:bodyPr>
            <a:normAutofit fontScale="90000"/>
          </a:bodyPr>
          <a:lstStyle/>
          <a:p>
            <a:r>
              <a:rPr lang="en-US" sz="3600" dirty="0"/>
              <a:t>The Canon – What Scriptures are god-breathed?</a:t>
            </a:r>
          </a:p>
        </p:txBody>
      </p:sp>
      <p:sp>
        <p:nvSpPr>
          <p:cNvPr id="7" name="Content Placeholder 6">
            <a:extLst>
              <a:ext uri="{FF2B5EF4-FFF2-40B4-BE49-F238E27FC236}">
                <a16:creationId xmlns:a16="http://schemas.microsoft.com/office/drawing/2014/main" id="{2588F872-2019-78D8-6C62-8523AF1A879D}"/>
              </a:ext>
            </a:extLst>
          </p:cNvPr>
          <p:cNvSpPr>
            <a:spLocks noGrp="1"/>
          </p:cNvSpPr>
          <p:nvPr>
            <p:ph idx="1"/>
          </p:nvPr>
        </p:nvSpPr>
        <p:spPr>
          <a:xfrm>
            <a:off x="581192" y="1791094"/>
            <a:ext cx="11029615" cy="2584136"/>
          </a:xfrm>
        </p:spPr>
        <p:txBody>
          <a:bodyPr>
            <a:normAutofit/>
          </a:bodyPr>
          <a:lstStyle/>
          <a:p>
            <a:pPr marL="0" indent="0">
              <a:buNone/>
            </a:pPr>
            <a:r>
              <a:rPr lang="en-US" sz="3200" b="1" dirty="0"/>
              <a:t>Jesus, consistent with other historical documents, helps us understand what the Hebrew Scriptures were… but such does not exist for the what would be written after his time on earth. So…?</a:t>
            </a:r>
          </a:p>
        </p:txBody>
      </p:sp>
    </p:spTree>
    <p:extLst>
      <p:ext uri="{BB962C8B-B14F-4D97-AF65-F5344CB8AC3E}">
        <p14:creationId xmlns:p14="http://schemas.microsoft.com/office/powerpoint/2010/main" val="207556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4872F-8CF7-B9C1-EE57-EFE7FCD6CF3A}"/>
              </a:ext>
            </a:extLst>
          </p:cNvPr>
          <p:cNvPicPr>
            <a:picLocks noChangeAspect="1"/>
          </p:cNvPicPr>
          <p:nvPr/>
        </p:nvPicPr>
        <p:blipFill>
          <a:blip r:embed="rId2"/>
          <a:stretch>
            <a:fillRect/>
          </a:stretch>
        </p:blipFill>
        <p:spPr>
          <a:xfrm>
            <a:off x="691015" y="1800519"/>
            <a:ext cx="10809967" cy="6858000"/>
          </a:xfrm>
          <a:prstGeom prst="rect">
            <a:avLst/>
          </a:prstGeom>
        </p:spPr>
      </p:pic>
      <p:sp>
        <p:nvSpPr>
          <p:cNvPr id="2" name="Title 1">
            <a:extLst>
              <a:ext uri="{FF2B5EF4-FFF2-40B4-BE49-F238E27FC236}">
                <a16:creationId xmlns:a16="http://schemas.microsoft.com/office/drawing/2014/main" id="{F97D3CC1-38B6-0F82-3518-4FF56CFD7B17}"/>
              </a:ext>
            </a:extLst>
          </p:cNvPr>
          <p:cNvSpPr>
            <a:spLocks noGrp="1"/>
          </p:cNvSpPr>
          <p:nvPr>
            <p:ph type="title"/>
          </p:nvPr>
        </p:nvSpPr>
        <p:spPr/>
        <p:txBody>
          <a:bodyPr>
            <a:normAutofit/>
          </a:bodyPr>
          <a:lstStyle/>
          <a:p>
            <a:r>
              <a:rPr lang="en-US" sz="3600" dirty="0"/>
              <a:t>The Canon – The Apostolic Writings</a:t>
            </a:r>
          </a:p>
        </p:txBody>
      </p:sp>
      <p:sp>
        <p:nvSpPr>
          <p:cNvPr id="7" name="Content Placeholder 6">
            <a:extLst>
              <a:ext uri="{FF2B5EF4-FFF2-40B4-BE49-F238E27FC236}">
                <a16:creationId xmlns:a16="http://schemas.microsoft.com/office/drawing/2014/main" id="{2588F872-2019-78D8-6C62-8523AF1A879D}"/>
              </a:ext>
            </a:extLst>
          </p:cNvPr>
          <p:cNvSpPr>
            <a:spLocks noGrp="1"/>
          </p:cNvSpPr>
          <p:nvPr>
            <p:ph idx="1"/>
          </p:nvPr>
        </p:nvSpPr>
        <p:spPr>
          <a:xfrm>
            <a:off x="449342" y="2002421"/>
            <a:ext cx="11293311" cy="4855579"/>
          </a:xfrm>
        </p:spPr>
        <p:txBody>
          <a:bodyPr>
            <a:normAutofit fontScale="85000" lnSpcReduction="10000"/>
          </a:bodyPr>
          <a:lstStyle/>
          <a:p>
            <a:r>
              <a:rPr lang="en-US" sz="3200" b="1" dirty="0"/>
              <a:t>But Jesus was not silent on the matter of what He expected (and commanded) would happen after he ascended back to Heaven.</a:t>
            </a:r>
          </a:p>
          <a:p>
            <a:r>
              <a:rPr lang="en-US" sz="3200" b="1" dirty="0"/>
              <a:t>He did NOT leave His own writings, but there would be a divinely inspired, Apostolic ministry, authority, and message!</a:t>
            </a:r>
          </a:p>
          <a:p>
            <a:r>
              <a:rPr lang="en-US" sz="3200" b="1" dirty="0"/>
              <a:t>This implies that His disciples would seek this out and follow them.</a:t>
            </a:r>
          </a:p>
          <a:p>
            <a:endParaRPr lang="en-US" sz="3200" b="1" dirty="0"/>
          </a:p>
          <a:p>
            <a:endParaRPr lang="en-US" sz="3200" b="1" dirty="0"/>
          </a:p>
          <a:p>
            <a:pPr lvl="1"/>
            <a:r>
              <a:rPr lang="en-US" sz="2800" b="1" dirty="0"/>
              <a:t>John14:16; 16:13-14; 20:21-23</a:t>
            </a:r>
          </a:p>
          <a:p>
            <a:pPr lvl="1"/>
            <a:r>
              <a:rPr lang="en-US" sz="2800" b="1" dirty="0"/>
              <a:t>Matthew 10:20; 16:19; 18:18</a:t>
            </a:r>
          </a:p>
          <a:p>
            <a:pPr lvl="1"/>
            <a:r>
              <a:rPr lang="en-US" sz="2800" b="1" dirty="0"/>
              <a:t>This is also acknowledged by Paul: Eph. 2:20; 1 Thess. 2:13; 2 Thess. 2:1-3</a:t>
            </a:r>
          </a:p>
        </p:txBody>
      </p:sp>
    </p:spTree>
    <p:extLst>
      <p:ext uri="{BB962C8B-B14F-4D97-AF65-F5344CB8AC3E}">
        <p14:creationId xmlns:p14="http://schemas.microsoft.com/office/powerpoint/2010/main" val="337458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4872F-8CF7-B9C1-EE57-EFE7FCD6CF3A}"/>
              </a:ext>
            </a:extLst>
          </p:cNvPr>
          <p:cNvPicPr>
            <a:picLocks noChangeAspect="1"/>
          </p:cNvPicPr>
          <p:nvPr/>
        </p:nvPicPr>
        <p:blipFill>
          <a:blip r:embed="rId2"/>
          <a:stretch>
            <a:fillRect/>
          </a:stretch>
        </p:blipFill>
        <p:spPr>
          <a:xfrm>
            <a:off x="691015" y="1800519"/>
            <a:ext cx="10809967" cy="6858000"/>
          </a:xfrm>
          <a:prstGeom prst="rect">
            <a:avLst/>
          </a:prstGeom>
        </p:spPr>
      </p:pic>
      <p:sp>
        <p:nvSpPr>
          <p:cNvPr id="2" name="Title 1">
            <a:extLst>
              <a:ext uri="{FF2B5EF4-FFF2-40B4-BE49-F238E27FC236}">
                <a16:creationId xmlns:a16="http://schemas.microsoft.com/office/drawing/2014/main" id="{F97D3CC1-38B6-0F82-3518-4FF56CFD7B17}"/>
              </a:ext>
            </a:extLst>
          </p:cNvPr>
          <p:cNvSpPr>
            <a:spLocks noGrp="1"/>
          </p:cNvSpPr>
          <p:nvPr>
            <p:ph type="title"/>
          </p:nvPr>
        </p:nvSpPr>
        <p:spPr/>
        <p:txBody>
          <a:bodyPr>
            <a:normAutofit/>
          </a:bodyPr>
          <a:lstStyle/>
          <a:p>
            <a:r>
              <a:rPr lang="en-US" sz="3600" dirty="0"/>
              <a:t>The Canon – The Apostolic Scriptures</a:t>
            </a:r>
          </a:p>
        </p:txBody>
      </p:sp>
      <p:sp>
        <p:nvSpPr>
          <p:cNvPr id="7" name="Content Placeholder 6">
            <a:extLst>
              <a:ext uri="{FF2B5EF4-FFF2-40B4-BE49-F238E27FC236}">
                <a16:creationId xmlns:a16="http://schemas.microsoft.com/office/drawing/2014/main" id="{2588F872-2019-78D8-6C62-8523AF1A879D}"/>
              </a:ext>
            </a:extLst>
          </p:cNvPr>
          <p:cNvSpPr>
            <a:spLocks noGrp="1"/>
          </p:cNvSpPr>
          <p:nvPr>
            <p:ph idx="1"/>
          </p:nvPr>
        </p:nvSpPr>
        <p:spPr>
          <a:xfrm>
            <a:off x="443060" y="1800519"/>
            <a:ext cx="11293311" cy="5057481"/>
          </a:xfrm>
        </p:spPr>
        <p:txBody>
          <a:bodyPr>
            <a:normAutofit fontScale="92500" lnSpcReduction="10000"/>
          </a:bodyPr>
          <a:lstStyle/>
          <a:p>
            <a:r>
              <a:rPr lang="en-US" sz="3200" b="1" dirty="0"/>
              <a:t>So, did the Apostles fulfill their ministry?</a:t>
            </a:r>
          </a:p>
          <a:p>
            <a:r>
              <a:rPr lang="en-US" sz="3200" b="1" dirty="0"/>
              <a:t>Yes… and did so widely:</a:t>
            </a:r>
          </a:p>
          <a:p>
            <a:pPr lvl="1"/>
            <a:r>
              <a:rPr lang="en-US" sz="3000" b="1" dirty="0"/>
              <a:t>Galatians 1:2; 2 Corinthians 1:1; James; Peter</a:t>
            </a:r>
          </a:p>
          <a:p>
            <a:pPr lvl="1"/>
            <a:r>
              <a:rPr lang="en-US" sz="3000" b="1" dirty="0"/>
              <a:t>And Paul’s writings were a collective… very quickly!</a:t>
            </a:r>
          </a:p>
          <a:p>
            <a:pPr lvl="2"/>
            <a:r>
              <a:rPr lang="en-US" sz="2800" b="1" dirty="0"/>
              <a:t>2 Peter 3:15-16</a:t>
            </a:r>
          </a:p>
          <a:p>
            <a:r>
              <a:rPr lang="en-US" sz="3200" b="1" dirty="0"/>
              <a:t>Implications?</a:t>
            </a:r>
          </a:p>
          <a:p>
            <a:pPr lvl="1"/>
            <a:r>
              <a:rPr lang="en-US" sz="3000" b="1" dirty="0"/>
              <a:t>Apostolic writings were distributed and collected (Col. 4:16)</a:t>
            </a:r>
          </a:p>
          <a:p>
            <a:pPr lvl="1"/>
            <a:r>
              <a:rPr lang="en-US" sz="3000" b="1" dirty="0"/>
              <a:t>Apostolic authenticity was an early decision to be made even by the apostles themselves</a:t>
            </a:r>
          </a:p>
        </p:txBody>
      </p:sp>
    </p:spTree>
    <p:extLst>
      <p:ext uri="{BB962C8B-B14F-4D97-AF65-F5344CB8AC3E}">
        <p14:creationId xmlns:p14="http://schemas.microsoft.com/office/powerpoint/2010/main" val="325019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4872F-8CF7-B9C1-EE57-EFE7FCD6CF3A}"/>
              </a:ext>
            </a:extLst>
          </p:cNvPr>
          <p:cNvPicPr>
            <a:picLocks noChangeAspect="1"/>
          </p:cNvPicPr>
          <p:nvPr/>
        </p:nvPicPr>
        <p:blipFill>
          <a:blip r:embed="rId2"/>
          <a:stretch>
            <a:fillRect/>
          </a:stretch>
        </p:blipFill>
        <p:spPr>
          <a:xfrm>
            <a:off x="691015" y="1800519"/>
            <a:ext cx="10809967" cy="6858000"/>
          </a:xfrm>
          <a:prstGeom prst="rect">
            <a:avLst/>
          </a:prstGeom>
        </p:spPr>
      </p:pic>
      <p:sp>
        <p:nvSpPr>
          <p:cNvPr id="2" name="Title 1">
            <a:extLst>
              <a:ext uri="{FF2B5EF4-FFF2-40B4-BE49-F238E27FC236}">
                <a16:creationId xmlns:a16="http://schemas.microsoft.com/office/drawing/2014/main" id="{F97D3CC1-38B6-0F82-3518-4FF56CFD7B17}"/>
              </a:ext>
            </a:extLst>
          </p:cNvPr>
          <p:cNvSpPr>
            <a:spLocks noGrp="1"/>
          </p:cNvSpPr>
          <p:nvPr>
            <p:ph type="title"/>
          </p:nvPr>
        </p:nvSpPr>
        <p:spPr/>
        <p:txBody>
          <a:bodyPr>
            <a:normAutofit/>
          </a:bodyPr>
          <a:lstStyle/>
          <a:p>
            <a:r>
              <a:rPr lang="en-US" sz="3600" dirty="0"/>
              <a:t>The Canon – Was the Implied Process Reality?</a:t>
            </a:r>
          </a:p>
        </p:txBody>
      </p:sp>
      <p:sp>
        <p:nvSpPr>
          <p:cNvPr id="7" name="Content Placeholder 6">
            <a:extLst>
              <a:ext uri="{FF2B5EF4-FFF2-40B4-BE49-F238E27FC236}">
                <a16:creationId xmlns:a16="http://schemas.microsoft.com/office/drawing/2014/main" id="{2588F872-2019-78D8-6C62-8523AF1A879D}"/>
              </a:ext>
            </a:extLst>
          </p:cNvPr>
          <p:cNvSpPr>
            <a:spLocks noGrp="1"/>
          </p:cNvSpPr>
          <p:nvPr>
            <p:ph idx="1"/>
          </p:nvPr>
        </p:nvSpPr>
        <p:spPr>
          <a:xfrm>
            <a:off x="443060" y="1979271"/>
            <a:ext cx="11293311" cy="4878729"/>
          </a:xfrm>
        </p:spPr>
        <p:txBody>
          <a:bodyPr>
            <a:normAutofit/>
          </a:bodyPr>
          <a:lstStyle/>
          <a:p>
            <a:r>
              <a:rPr lang="en-US" sz="3000" b="1" dirty="0"/>
              <a:t>Yes! History clearly demonstrates that the process implied by the NT writers (Apostles) was indeed accomplished by as early as AD 110! People who knew some of the Apostles were still alive!</a:t>
            </a:r>
          </a:p>
          <a:p>
            <a:pPr lvl="1"/>
            <a:r>
              <a:rPr lang="en-US" sz="2600" b="1" dirty="0"/>
              <a:t>Clement of Rome – AD 95</a:t>
            </a:r>
          </a:p>
          <a:p>
            <a:pPr lvl="1"/>
            <a:r>
              <a:rPr lang="en-US" sz="2600" b="1" dirty="0"/>
              <a:t>Ignatius of Antioch – AD 110</a:t>
            </a:r>
          </a:p>
          <a:p>
            <a:pPr lvl="1"/>
            <a:r>
              <a:rPr lang="en-US" sz="2600" b="1" dirty="0"/>
              <a:t>Polycarp of Smyrna – AD 100</a:t>
            </a:r>
          </a:p>
        </p:txBody>
      </p:sp>
    </p:spTree>
    <p:extLst>
      <p:ext uri="{BB962C8B-B14F-4D97-AF65-F5344CB8AC3E}">
        <p14:creationId xmlns:p14="http://schemas.microsoft.com/office/powerpoint/2010/main" val="84461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Dividend">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TM03457464[[fn=Dividend]]</Template>
  <TotalTime>577</TotalTime>
  <Words>329</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Gill Sans MT</vt:lpstr>
      <vt:lpstr>Wingdings 2</vt:lpstr>
      <vt:lpstr>Dividend</vt:lpstr>
      <vt:lpstr>What writings are from God? </vt:lpstr>
      <vt:lpstr>Remember:</vt:lpstr>
      <vt:lpstr>The Canon – What Scriptures are god-breathed?</vt:lpstr>
      <vt:lpstr>The Canon – The Apostolic Writings</vt:lpstr>
      <vt:lpstr>The Canon – The Apostolic Scriptures</vt:lpstr>
      <vt:lpstr>The Canon – Was the Implied Process Reality?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writings are from God?</dc:title>
  <dc:creator>Kevin Sulc</dc:creator>
  <cp:lastModifiedBy>Pulpit</cp:lastModifiedBy>
  <cp:revision>10</cp:revision>
  <dcterms:created xsi:type="dcterms:W3CDTF">2023-01-15T20:09:27Z</dcterms:created>
  <dcterms:modified xsi:type="dcterms:W3CDTF">2023-04-16T23:19:24Z</dcterms:modified>
</cp:coreProperties>
</file>