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61" r:id="rId6"/>
    <p:sldId id="265" r:id="rId7"/>
    <p:sldId id="259" r:id="rId8"/>
    <p:sldId id="264" r:id="rId9"/>
    <p:sldId id="266" r:id="rId10"/>
    <p:sldId id="267" r:id="rId11"/>
    <p:sldId id="268" r:id="rId12"/>
    <p:sldId id="270" r:id="rId13"/>
    <p:sldId id="271" r:id="rId14"/>
    <p:sldId id="269" r:id="rId15"/>
    <p:sldId id="272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B1C2-9E6C-88AD-944C-5D27D4F54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B52224-43CE-B969-8124-77BEDD85F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E1320-53F5-3BC0-B897-99F7F4035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D358-20C9-446B-BB22-E31FFEBD2C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8509D-1926-667F-8D51-9ECE9705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442AC-9BA3-A3E3-1A76-A9D94DCF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CEB1-308F-4DE5-B4A0-BBFB95D1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2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693D-8D24-2B0A-CBE6-883DC16B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5C96B-67F2-CEB1-6B4D-63A6A036F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C778D-71EE-83D7-B41D-DBEA377D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D358-20C9-446B-BB22-E31FFEBD2C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BB879-C43D-958D-FC38-9427FB5E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64A2B-C09B-B4EB-6A50-7C99C202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CEB1-308F-4DE5-B4A0-BBFB95D1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A1A1E7-C1BA-F3C4-BFC8-5C2BA3A8A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1F472-0EDB-2017-33ED-3C111F8D0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74CAE-9ED5-EBA5-E9CF-7773F657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D358-20C9-446B-BB22-E31FFEBD2C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EA364-E3E0-F731-53BF-E9729768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3943A-26A9-E448-F983-314F819E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CEB1-308F-4DE5-B4A0-BBFB95D1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3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F654-F91B-DB93-792F-78F2322F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84E20-320A-BEDC-C864-5BA4E81D0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B2D6D-692D-7545-ADEB-C8A49254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D358-20C9-446B-BB22-E31FFEBD2C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2967F-9B25-EA6D-4DAA-6EA9F7AD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98558-E769-486F-77E0-2F0FD84E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CEB1-308F-4DE5-B4A0-BBFB95D1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BB0B-B774-B5A4-BC3B-FBC4D307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62107-6A54-9CB9-8A86-855810C53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6C417-05E7-7B29-33D2-B52E2FA3E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D358-20C9-446B-BB22-E31FFEBD2C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07629-1B1B-9BE7-473A-00CAA84A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1B0B9-00D5-2395-B0C6-7DEA6F8A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CEB1-308F-4DE5-B4A0-BBFB95D1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2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C064-83A5-C7B8-D2A8-E1938C70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85A8D-12B0-3C05-5FC5-FC1857287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F05DB-8F07-0C26-052A-58352777F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2D858-13AA-307B-693C-82ECEF09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D358-20C9-446B-BB22-E31FFEBD2C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66309-28F6-276A-C2AB-D62FFF5D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9B76F-4343-F962-20B9-F71BB11D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CEB1-308F-4DE5-B4A0-BBFB95D1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434A-E654-8B63-BCBA-8CDAAE99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A257C-3E95-0273-E7BB-4F6E55273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12B79-B1F6-C95D-A5D6-B24611BB8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21D7E-29FE-B4DE-BBB3-89A597878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9D9B4-442C-0EA9-C846-99706D5B1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BB065-3B2E-A4B9-86AC-8FFAF822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D358-20C9-446B-BB22-E31FFEBD2C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6E5D9-3B30-7FFF-4869-6C5A9787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D6D39-544E-EED7-49F2-EE22F495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CEB1-308F-4DE5-B4A0-BBFB95D1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6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D422-17D3-4142-144C-14C84AA7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0BA4E-AC4C-9819-9955-53497002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D358-20C9-446B-BB22-E31FFEBD2C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6D759-09A8-2291-80A1-A55514C7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F383A-2C7A-CFF5-5398-A9214A79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CEB1-308F-4DE5-B4A0-BBFB95D1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1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057C5-9E41-3FC7-9271-5C9811E7D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D358-20C9-446B-BB22-E31FFEBD2C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1CD7D-BDF5-615D-5CB5-85421E65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1DFC7-BB3A-CC8D-B311-713109EE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CEB1-308F-4DE5-B4A0-BBFB95D1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952E-677F-AC6A-B0EC-E2D4FC1B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C7B6C-2490-CC5A-C697-D3E6B3B49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0638D-179E-546D-E284-75242BB3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58712-5632-4DEF-8194-B857FBBB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D358-20C9-446B-BB22-E31FFEBD2C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B87B0-41AF-2DAC-B312-177F3034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DC7E6-AEE0-9F15-9D7F-942813DF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CEB1-308F-4DE5-B4A0-BBFB95D1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2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6687-14D3-2966-DFCE-6F6DD86C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23C61B-60DD-2543-2E5A-454DC8BE7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B31C7-1934-BC51-E5FE-12379060E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E2C0F-3B7F-957F-4398-482BD219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D358-20C9-446B-BB22-E31FFEBD2C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69E94-3A6B-F70F-DC54-AFB5C971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0A64-D2AB-B428-754F-01F03C28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CEB1-308F-4DE5-B4A0-BBFB95D1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3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6640E-D535-320C-D3B8-6AF4A2C3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97C64-F620-EB0C-24DC-A855C8F16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C2EE3-3C47-C7AC-1E51-40377C1F1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D358-20C9-446B-BB22-E31FFEBD2C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49767-FA26-CC3B-2336-3C6CBF956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8C69B-BC72-F933-D8E7-60CC65FEA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CEB1-308F-4DE5-B4A0-BBFB95D1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DC3F1F-AF50-AF0D-3EE5-2E7A11A80CD9}"/>
              </a:ext>
            </a:extLst>
          </p:cNvPr>
          <p:cNvSpPr/>
          <p:nvPr/>
        </p:nvSpPr>
        <p:spPr>
          <a:xfrm>
            <a:off x="-75414" y="-94268"/>
            <a:ext cx="12528222" cy="7192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2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308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2171BAFA-D569-4288-B811-17D303E00FB5}"/>
              </a:ext>
            </a:extLst>
          </p:cNvPr>
          <p:cNvSpPr/>
          <p:nvPr/>
        </p:nvSpPr>
        <p:spPr>
          <a:xfrm>
            <a:off x="3082565" y="160256"/>
            <a:ext cx="8766928" cy="119720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F603C-479D-1B6A-FAA8-D4B6F0797CA4}"/>
              </a:ext>
            </a:extLst>
          </p:cNvPr>
          <p:cNvSpPr txBox="1"/>
          <p:nvPr/>
        </p:nvSpPr>
        <p:spPr>
          <a:xfrm>
            <a:off x="3195687" y="417180"/>
            <a:ext cx="865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airwater Script" panose="02000507000000020003" pitchFamily="2" charset="0"/>
              </a:rPr>
              <a:t>Closer Look at  Thorny 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C05FF-DBB6-BCC6-97B2-8265B7073696}"/>
              </a:ext>
            </a:extLst>
          </p:cNvPr>
          <p:cNvSpPr txBox="1"/>
          <p:nvPr/>
        </p:nvSpPr>
        <p:spPr>
          <a:xfrm>
            <a:off x="3195687" y="1762812"/>
            <a:ext cx="84841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Receives the Word but the cares of the world choke the seed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Cares of world, chock out the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Deceitfulness of riches, chock out the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Pleasures of this life,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 chock out the Word</a:t>
            </a:r>
          </a:p>
        </p:txBody>
      </p:sp>
      <p:pic>
        <p:nvPicPr>
          <p:cNvPr id="2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F4B62B2-EBB8-C962-FCFE-2C94A63A3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4" t="1765" r="25335"/>
          <a:stretch/>
        </p:blipFill>
        <p:spPr bwMode="auto">
          <a:xfrm>
            <a:off x="85604" y="160256"/>
            <a:ext cx="2912882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59B3EAAE-8E23-772F-5308-0DFC2F380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8" t="1765"/>
          <a:stretch/>
        </p:blipFill>
        <p:spPr bwMode="auto">
          <a:xfrm>
            <a:off x="179109" y="76696"/>
            <a:ext cx="3060502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1A04069-6E27-489B-3FDC-D2AB7C516AF5}"/>
              </a:ext>
            </a:extLst>
          </p:cNvPr>
          <p:cNvSpPr/>
          <p:nvPr/>
        </p:nvSpPr>
        <p:spPr>
          <a:xfrm>
            <a:off x="3082565" y="160256"/>
            <a:ext cx="8766928" cy="119720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9D1C9-462E-759A-1E3B-F3713EAD01F6}"/>
              </a:ext>
            </a:extLst>
          </p:cNvPr>
          <p:cNvSpPr txBox="1"/>
          <p:nvPr/>
        </p:nvSpPr>
        <p:spPr>
          <a:xfrm>
            <a:off x="3195687" y="417180"/>
            <a:ext cx="865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airwater Script" panose="02000507000000020003" pitchFamily="2" charset="0"/>
              </a:rPr>
              <a:t>Closer Look at  Good 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EF988-FA58-610F-6E82-D5976D116C29}"/>
              </a:ext>
            </a:extLst>
          </p:cNvPr>
          <p:cNvSpPr txBox="1"/>
          <p:nvPr/>
        </p:nvSpPr>
        <p:spPr>
          <a:xfrm>
            <a:off x="3528768" y="1781666"/>
            <a:ext cx="84841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Hears, understands the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Bears fruit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Noble hearts hear, obey and put Word to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Like the Bereans they search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Must understand Word to bear fruit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Will bear different kinds &amp; amounts of fruit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0A0A276F-6E96-2DDC-755D-27CE988C0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1" t="1765" r="335"/>
          <a:stretch/>
        </p:blipFill>
        <p:spPr bwMode="auto">
          <a:xfrm>
            <a:off x="9125146" y="1282"/>
            <a:ext cx="3066854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3B0C87-EAD9-0B84-9A7F-92A55794C876}"/>
              </a:ext>
            </a:extLst>
          </p:cNvPr>
          <p:cNvSpPr txBox="1"/>
          <p:nvPr/>
        </p:nvSpPr>
        <p:spPr>
          <a:xfrm>
            <a:off x="9285402" y="273377"/>
            <a:ext cx="29065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Good Ground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8EA94-4919-563F-DE2E-5D1B12AC2CF4}"/>
              </a:ext>
            </a:extLst>
          </p:cNvPr>
          <p:cNvSpPr txBox="1"/>
          <p:nvPr/>
        </p:nvSpPr>
        <p:spPr>
          <a:xfrm>
            <a:off x="282804" y="273377"/>
            <a:ext cx="8729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airwater Script" panose="02000507000000020003" pitchFamily="2" charset="0"/>
              </a:rPr>
              <a:t>To benefit from The Word…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43433-30C3-EE64-B67A-657BCC3D9B77}"/>
              </a:ext>
            </a:extLst>
          </p:cNvPr>
          <p:cNvSpPr txBox="1"/>
          <p:nvPr/>
        </p:nvSpPr>
        <p:spPr>
          <a:xfrm>
            <a:off x="1074656" y="1461155"/>
            <a:ext cx="76357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Hear the Word for what it is the Word of God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Hear with the aim of obeying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Take the Word deep into your heart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Obey whatever God commands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Bear fruit</a:t>
            </a:r>
          </a:p>
        </p:txBody>
      </p:sp>
    </p:spTree>
    <p:extLst>
      <p:ext uri="{BB962C8B-B14F-4D97-AF65-F5344CB8AC3E}">
        <p14:creationId xmlns:p14="http://schemas.microsoft.com/office/powerpoint/2010/main" val="7188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8EA94-4919-563F-DE2E-5D1B12AC2CF4}"/>
              </a:ext>
            </a:extLst>
          </p:cNvPr>
          <p:cNvSpPr txBox="1"/>
          <p:nvPr/>
        </p:nvSpPr>
        <p:spPr>
          <a:xfrm>
            <a:off x="729084" y="22580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airwater Script" panose="02000507000000020003" pitchFamily="2" charset="0"/>
                <a:ea typeface="+mj-ea"/>
                <a:cs typeface="+mj-cs"/>
              </a:rPr>
              <a:t>What Is Required of Those Who Sow the Seed…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43433-30C3-EE64-B67A-657BCC3D9B77}"/>
              </a:ext>
            </a:extLst>
          </p:cNvPr>
          <p:cNvSpPr txBox="1"/>
          <p:nvPr/>
        </p:nvSpPr>
        <p:spPr>
          <a:xfrm>
            <a:off x="640080" y="2872899"/>
            <a:ext cx="4670097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Must be persistent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Must not discriminate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Prepare the ground, remove the rocks,  weed, water</a:t>
            </a:r>
            <a:endParaRPr lang="en-US" sz="2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46A2B1-CAD3-30B0-F208-B2EAB175D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r="1276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6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A3AB5A8-48B0-30DC-7EDC-C56B844F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BEB81B-566B-DBC3-F697-45C388A2407D}"/>
              </a:ext>
            </a:extLst>
          </p:cNvPr>
          <p:cNvSpPr txBox="1"/>
          <p:nvPr/>
        </p:nvSpPr>
        <p:spPr>
          <a:xfrm>
            <a:off x="6608190" y="471340"/>
            <a:ext cx="491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badi" panose="020B0604020104020204" pitchFamily="34" charset="0"/>
              </a:rPr>
              <a:t>Not all who have ears really listen</a:t>
            </a:r>
          </a:p>
        </p:txBody>
      </p:sp>
    </p:spTree>
    <p:extLst>
      <p:ext uri="{BB962C8B-B14F-4D97-AF65-F5344CB8AC3E}">
        <p14:creationId xmlns:p14="http://schemas.microsoft.com/office/powerpoint/2010/main" val="4128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A3AB5A8-48B0-30DC-7EDC-C56B844F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BEB81B-566B-DBC3-F697-45C388A2407D}"/>
              </a:ext>
            </a:extLst>
          </p:cNvPr>
          <p:cNvSpPr txBox="1"/>
          <p:nvPr/>
        </p:nvSpPr>
        <p:spPr>
          <a:xfrm>
            <a:off x="5307291" y="471340"/>
            <a:ext cx="6381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badi" panose="020B0604020104020204" pitchFamily="34" charset="0"/>
              </a:rPr>
              <a:t>So, faith comes from hearing, and hearing through the word of Christ (Rom. 10:17). </a:t>
            </a:r>
            <a:endParaRPr lang="en-US" sz="6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3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DC3F1F-AF50-AF0D-3EE5-2E7A11A80CD9}"/>
              </a:ext>
            </a:extLst>
          </p:cNvPr>
          <p:cNvSpPr/>
          <p:nvPr/>
        </p:nvSpPr>
        <p:spPr>
          <a:xfrm>
            <a:off x="-75414" y="-94268"/>
            <a:ext cx="12528222" cy="7192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4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78336BB-97DA-0976-9B44-4EAAD1F1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5DAACF7-1271-37B0-FF52-7D0DA0127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3587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377D02-A13C-0A4E-04A0-B4D3405D1F67}"/>
              </a:ext>
            </a:extLst>
          </p:cNvPr>
          <p:cNvSpPr txBox="1"/>
          <p:nvPr/>
        </p:nvSpPr>
        <p:spPr>
          <a:xfrm>
            <a:off x="3535052" y="2356701"/>
            <a:ext cx="45060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Even when He did mighty works not everyone believed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Some sought to trick Him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B20547-97E5-45C8-7A88-708034EE3142}"/>
              </a:ext>
            </a:extLst>
          </p:cNvPr>
          <p:cNvSpPr txBox="1"/>
          <p:nvPr/>
        </p:nvSpPr>
        <p:spPr>
          <a:xfrm>
            <a:off x="4440025" y="5316718"/>
            <a:ext cx="7079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So, He spoke in parables…</a:t>
            </a:r>
          </a:p>
        </p:txBody>
      </p:sp>
    </p:spTree>
    <p:extLst>
      <p:ext uri="{BB962C8B-B14F-4D97-AF65-F5344CB8AC3E}">
        <p14:creationId xmlns:p14="http://schemas.microsoft.com/office/powerpoint/2010/main" val="426117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Text&#10;&#10;Description automatically generated">
            <a:extLst>
              <a:ext uri="{FF2B5EF4-FFF2-40B4-BE49-F238E27FC236}">
                <a16:creationId xmlns:a16="http://schemas.microsoft.com/office/drawing/2014/main" id="{7F74F3E3-7BC1-86FA-EC12-5D24B4F62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616FD4-2CD4-45A3-B4EC-0B130FFA6674}"/>
              </a:ext>
            </a:extLst>
          </p:cNvPr>
          <p:cNvSpPr txBox="1"/>
          <p:nvPr/>
        </p:nvSpPr>
        <p:spPr>
          <a:xfrm>
            <a:off x="7079530" y="6089715"/>
            <a:ext cx="406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Matt. 13:14-15</a:t>
            </a:r>
          </a:p>
        </p:txBody>
      </p:sp>
    </p:spTree>
    <p:extLst>
      <p:ext uri="{BB962C8B-B14F-4D97-AF65-F5344CB8AC3E}">
        <p14:creationId xmlns:p14="http://schemas.microsoft.com/office/powerpoint/2010/main" val="376321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FC8EDF5-D059-349F-C12F-BEF40FB5F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6" b="1801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D2ADFE-66AB-E417-217F-F515FE1CAF98}"/>
              </a:ext>
            </a:extLst>
          </p:cNvPr>
          <p:cNvSpPr txBox="1"/>
          <p:nvPr/>
        </p:nvSpPr>
        <p:spPr>
          <a:xfrm>
            <a:off x="1555422" y="4176074"/>
            <a:ext cx="1116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Fairwater Script" panose="02000507000000020003" pitchFamily="2" charset="0"/>
              </a:rPr>
              <a:t>Parable of the Four Soils or Parable of Seed</a:t>
            </a:r>
          </a:p>
        </p:txBody>
      </p:sp>
    </p:spTree>
    <p:extLst>
      <p:ext uri="{BB962C8B-B14F-4D97-AF65-F5344CB8AC3E}">
        <p14:creationId xmlns:p14="http://schemas.microsoft.com/office/powerpoint/2010/main" val="85288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41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2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0A0A276F-6E96-2DDC-755D-27CE988C0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/>
        </p:blipFill>
        <p:spPr bwMode="auto">
          <a:xfrm>
            <a:off x="40802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A2086C-01A0-8F07-2B27-9F5C7CD83FE7}"/>
              </a:ext>
            </a:extLst>
          </p:cNvPr>
          <p:cNvSpPr txBox="1"/>
          <p:nvPr/>
        </p:nvSpPr>
        <p:spPr>
          <a:xfrm>
            <a:off x="188536" y="329938"/>
            <a:ext cx="253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Wayside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075A9-788E-56D8-7FB2-501CF8C58D01}"/>
              </a:ext>
            </a:extLst>
          </p:cNvPr>
          <p:cNvSpPr txBox="1"/>
          <p:nvPr/>
        </p:nvSpPr>
        <p:spPr>
          <a:xfrm>
            <a:off x="3582186" y="348789"/>
            <a:ext cx="276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Rocky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A958-45B6-1DA1-6043-5D78BF891696}"/>
              </a:ext>
            </a:extLst>
          </p:cNvPr>
          <p:cNvSpPr txBox="1"/>
          <p:nvPr/>
        </p:nvSpPr>
        <p:spPr>
          <a:xfrm>
            <a:off x="6694603" y="348789"/>
            <a:ext cx="276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Weedy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6A0E6-9CA9-6F19-BB30-D644DCD5CF81}"/>
              </a:ext>
            </a:extLst>
          </p:cNvPr>
          <p:cNvSpPr txBox="1"/>
          <p:nvPr/>
        </p:nvSpPr>
        <p:spPr>
          <a:xfrm>
            <a:off x="9417425" y="348789"/>
            <a:ext cx="276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Productive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38247-5AFB-4729-6FEE-615AB6CB8744}"/>
              </a:ext>
            </a:extLst>
          </p:cNvPr>
          <p:cNvSpPr txBox="1"/>
          <p:nvPr/>
        </p:nvSpPr>
        <p:spPr>
          <a:xfrm>
            <a:off x="9417425" y="987294"/>
            <a:ext cx="233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Brought forth anticipated crop</a:t>
            </a:r>
          </a:p>
          <a:p>
            <a:pPr algn="ctr"/>
            <a:endParaRPr lang="en-US" sz="2400" b="1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Took preparation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E2537-B1F8-BB5C-8366-01298CA69961}"/>
              </a:ext>
            </a:extLst>
          </p:cNvPr>
          <p:cNvSpPr txBox="1"/>
          <p:nvPr/>
        </p:nvSpPr>
        <p:spPr>
          <a:xfrm>
            <a:off x="3169025" y="1649691"/>
            <a:ext cx="2337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Shallow –not deep enough</a:t>
            </a:r>
          </a:p>
          <a:p>
            <a:pPr algn="ctr"/>
            <a:endParaRPr lang="en-US" sz="2400" b="1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Plant died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09EFA-A195-A05F-3C0F-2C76F8430F03}"/>
              </a:ext>
            </a:extLst>
          </p:cNvPr>
          <p:cNvSpPr txBox="1"/>
          <p:nvPr/>
        </p:nvSpPr>
        <p:spPr>
          <a:xfrm>
            <a:off x="6344239" y="1649691"/>
            <a:ext cx="2678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Good start but couldn’t compete</a:t>
            </a:r>
          </a:p>
          <a:p>
            <a:pPr algn="ctr"/>
            <a:endParaRPr lang="en-US" sz="2400" b="1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Life chocked out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15CC2-AEDB-52A3-4FD1-1BA109AB505F}"/>
              </a:ext>
            </a:extLst>
          </p:cNvPr>
          <p:cNvSpPr txBox="1"/>
          <p:nvPr/>
        </p:nvSpPr>
        <p:spPr>
          <a:xfrm>
            <a:off x="406924" y="1802091"/>
            <a:ext cx="233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Well worn path, soil beaten down</a:t>
            </a:r>
          </a:p>
          <a:p>
            <a:pPr algn="ctr"/>
            <a:endParaRPr lang="en-US" sz="2400" b="1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Birds devoured</a:t>
            </a:r>
          </a:p>
        </p:txBody>
      </p:sp>
    </p:spTree>
    <p:extLst>
      <p:ext uri="{BB962C8B-B14F-4D97-AF65-F5344CB8AC3E}">
        <p14:creationId xmlns:p14="http://schemas.microsoft.com/office/powerpoint/2010/main" val="3342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41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2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0A0A276F-6E96-2DDC-755D-27CE988C0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/>
        </p:blipFill>
        <p:spPr bwMode="auto">
          <a:xfrm>
            <a:off x="40802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A2086C-01A0-8F07-2B27-9F5C7CD83FE7}"/>
              </a:ext>
            </a:extLst>
          </p:cNvPr>
          <p:cNvSpPr txBox="1"/>
          <p:nvPr/>
        </p:nvSpPr>
        <p:spPr>
          <a:xfrm>
            <a:off x="188536" y="329938"/>
            <a:ext cx="253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Wayside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075A9-788E-56D8-7FB2-501CF8C58D01}"/>
              </a:ext>
            </a:extLst>
          </p:cNvPr>
          <p:cNvSpPr txBox="1"/>
          <p:nvPr/>
        </p:nvSpPr>
        <p:spPr>
          <a:xfrm>
            <a:off x="3582186" y="348789"/>
            <a:ext cx="276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Rocky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A958-45B6-1DA1-6043-5D78BF891696}"/>
              </a:ext>
            </a:extLst>
          </p:cNvPr>
          <p:cNvSpPr txBox="1"/>
          <p:nvPr/>
        </p:nvSpPr>
        <p:spPr>
          <a:xfrm>
            <a:off x="6694603" y="348789"/>
            <a:ext cx="276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Weedy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6A0E6-9CA9-6F19-BB30-D644DCD5CF81}"/>
              </a:ext>
            </a:extLst>
          </p:cNvPr>
          <p:cNvSpPr txBox="1"/>
          <p:nvPr/>
        </p:nvSpPr>
        <p:spPr>
          <a:xfrm>
            <a:off x="9417425" y="348789"/>
            <a:ext cx="276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Productive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38247-5AFB-4729-6FEE-615AB6CB8744}"/>
              </a:ext>
            </a:extLst>
          </p:cNvPr>
          <p:cNvSpPr txBox="1"/>
          <p:nvPr/>
        </p:nvSpPr>
        <p:spPr>
          <a:xfrm>
            <a:off x="9417425" y="987294"/>
            <a:ext cx="233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Brought forth anticipated crop</a:t>
            </a:r>
          </a:p>
          <a:p>
            <a:pPr algn="ctr"/>
            <a:endParaRPr lang="en-US" sz="2400" b="1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Took preparation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E2537-B1F8-BB5C-8366-01298CA69961}"/>
              </a:ext>
            </a:extLst>
          </p:cNvPr>
          <p:cNvSpPr txBox="1"/>
          <p:nvPr/>
        </p:nvSpPr>
        <p:spPr>
          <a:xfrm>
            <a:off x="3169025" y="1649691"/>
            <a:ext cx="2337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Shallow –not deep enough</a:t>
            </a:r>
          </a:p>
          <a:p>
            <a:pPr algn="ctr"/>
            <a:endParaRPr lang="en-US" sz="2400" b="1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Plant died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09EFA-A195-A05F-3C0F-2C76F8430F03}"/>
              </a:ext>
            </a:extLst>
          </p:cNvPr>
          <p:cNvSpPr txBox="1"/>
          <p:nvPr/>
        </p:nvSpPr>
        <p:spPr>
          <a:xfrm>
            <a:off x="6344239" y="1649691"/>
            <a:ext cx="2678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Good start but couldn’t compete</a:t>
            </a:r>
          </a:p>
          <a:p>
            <a:pPr algn="ctr"/>
            <a:endParaRPr lang="en-US" sz="2400" b="1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Life chocked out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15CC2-AEDB-52A3-4FD1-1BA109AB505F}"/>
              </a:ext>
            </a:extLst>
          </p:cNvPr>
          <p:cNvSpPr txBox="1"/>
          <p:nvPr/>
        </p:nvSpPr>
        <p:spPr>
          <a:xfrm>
            <a:off x="406924" y="1802091"/>
            <a:ext cx="233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Well worn path, soil beaten down</a:t>
            </a:r>
          </a:p>
          <a:p>
            <a:pPr algn="ctr"/>
            <a:endParaRPr lang="en-US" sz="2400" b="1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Birds devoured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53A9A4-E61F-64AC-3EFF-130F115BEF64}"/>
              </a:ext>
            </a:extLst>
          </p:cNvPr>
          <p:cNvSpPr/>
          <p:nvPr/>
        </p:nvSpPr>
        <p:spPr>
          <a:xfrm>
            <a:off x="188536" y="823871"/>
            <a:ext cx="8834441" cy="8258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3D9046-F1A5-0AE9-3972-9A42C891DD84}"/>
              </a:ext>
            </a:extLst>
          </p:cNvPr>
          <p:cNvSpPr txBox="1"/>
          <p:nvPr/>
        </p:nvSpPr>
        <p:spPr>
          <a:xfrm>
            <a:off x="188536" y="823871"/>
            <a:ext cx="8834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badi" panose="020B0604020104020204" pitchFamily="34" charset="0"/>
              </a:rPr>
              <a:t>Central Truth – </a:t>
            </a:r>
            <a:r>
              <a:rPr lang="en-US" sz="3600" b="1" i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badi" panose="020B0604020104020204" pitchFamily="34" charset="0"/>
              </a:rPr>
              <a:t>How a person receives Word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endParaRPr lang="en-US" sz="32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5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 person standing in front of a tree&#10;&#10;Description automatically generated with low confidence">
            <a:extLst>
              <a:ext uri="{FF2B5EF4-FFF2-40B4-BE49-F238E27FC236}">
                <a16:creationId xmlns:a16="http://schemas.microsoft.com/office/drawing/2014/main" id="{DF35A722-8D4C-3172-3193-977630D02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1650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7F3B0300-0723-B74B-1499-F2D9C6892841}"/>
              </a:ext>
            </a:extLst>
          </p:cNvPr>
          <p:cNvSpPr/>
          <p:nvPr/>
        </p:nvSpPr>
        <p:spPr>
          <a:xfrm>
            <a:off x="5750351" y="725864"/>
            <a:ext cx="5910606" cy="4939645"/>
          </a:xfrm>
          <a:prstGeom prst="round2Diag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9CE9-A6A7-3C1A-D8ED-74C8678F2051}"/>
              </a:ext>
            </a:extLst>
          </p:cNvPr>
          <p:cNvSpPr txBox="1"/>
          <p:nvPr/>
        </p:nvSpPr>
        <p:spPr>
          <a:xfrm>
            <a:off x="5750351" y="897324"/>
            <a:ext cx="5910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Fairwater Script" panose="02000507000000020003" pitchFamily="2" charset="0"/>
              </a:rPr>
              <a:t>Symbolize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E37C3-BA27-BD17-6AE3-F4D3BA3E67B6}"/>
              </a:ext>
            </a:extLst>
          </p:cNvPr>
          <p:cNvSpPr txBox="1"/>
          <p:nvPr/>
        </p:nvSpPr>
        <p:spPr>
          <a:xfrm>
            <a:off x="5750351" y="1666765"/>
            <a:ext cx="59106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Sower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He who sows is Son of man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Seed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Word of 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Soil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The hearts of men</a:t>
            </a:r>
          </a:p>
        </p:txBody>
      </p:sp>
    </p:spTree>
    <p:extLst>
      <p:ext uri="{BB962C8B-B14F-4D97-AF65-F5344CB8AC3E}">
        <p14:creationId xmlns:p14="http://schemas.microsoft.com/office/powerpoint/2010/main" val="320290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308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B4674347-FC6B-5DCF-E499-1EC6CA985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 r="76366"/>
          <a:stretch/>
        </p:blipFill>
        <p:spPr bwMode="auto">
          <a:xfrm>
            <a:off x="40802" y="1282"/>
            <a:ext cx="2881507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2171BAFA-D569-4288-B811-17D303E00FB5}"/>
              </a:ext>
            </a:extLst>
          </p:cNvPr>
          <p:cNvSpPr/>
          <p:nvPr/>
        </p:nvSpPr>
        <p:spPr>
          <a:xfrm>
            <a:off x="3082565" y="160256"/>
            <a:ext cx="8766928" cy="119720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F603C-479D-1B6A-FAA8-D4B6F0797CA4}"/>
              </a:ext>
            </a:extLst>
          </p:cNvPr>
          <p:cNvSpPr txBox="1"/>
          <p:nvPr/>
        </p:nvSpPr>
        <p:spPr>
          <a:xfrm>
            <a:off x="3195687" y="417180"/>
            <a:ext cx="865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airwater Script" panose="02000507000000020003" pitchFamily="2" charset="0"/>
              </a:rPr>
              <a:t>Closer Look at Wayside 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C05FF-DBB6-BCC6-97B2-8265B7073696}"/>
              </a:ext>
            </a:extLst>
          </p:cNvPr>
          <p:cNvSpPr txBox="1"/>
          <p:nvPr/>
        </p:nvSpPr>
        <p:spPr>
          <a:xfrm>
            <a:off x="3195687" y="1762812"/>
            <a:ext cx="84841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Heart hears but does not understand (13:9a)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Hearts that have been made hard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Wicked one came &amp; devoured seed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Blinded by Satan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Satan contributed but their own choice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1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308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2171BAFA-D569-4288-B811-17D303E00FB5}"/>
              </a:ext>
            </a:extLst>
          </p:cNvPr>
          <p:cNvSpPr/>
          <p:nvPr/>
        </p:nvSpPr>
        <p:spPr>
          <a:xfrm>
            <a:off x="3082565" y="160256"/>
            <a:ext cx="8766928" cy="119720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F603C-479D-1B6A-FAA8-D4B6F0797CA4}"/>
              </a:ext>
            </a:extLst>
          </p:cNvPr>
          <p:cNvSpPr txBox="1"/>
          <p:nvPr/>
        </p:nvSpPr>
        <p:spPr>
          <a:xfrm>
            <a:off x="3195687" y="417180"/>
            <a:ext cx="865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airwater Script" panose="02000507000000020003" pitchFamily="2" charset="0"/>
              </a:rPr>
              <a:t>Closer Look at Rocky 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C05FF-DBB6-BCC6-97B2-8265B7073696}"/>
              </a:ext>
            </a:extLst>
          </p:cNvPr>
          <p:cNvSpPr txBox="1"/>
          <p:nvPr/>
        </p:nvSpPr>
        <p:spPr>
          <a:xfrm>
            <a:off x="3195687" y="1762812"/>
            <a:ext cx="84841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Hears &amp; receives with joy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No depth or root –quickly/easily 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Receive Word with joy but when troubles, trials, hard times come they loose their faith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Emotional reception does not guarantee the depth to survive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6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3B8E79A6-6DF1-89A9-F80E-B39BDB35F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1765" r="49613"/>
          <a:stretch/>
        </p:blipFill>
        <p:spPr bwMode="auto">
          <a:xfrm>
            <a:off x="33756" y="1282"/>
            <a:ext cx="3242822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8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384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Abadi</vt:lpstr>
      <vt:lpstr>Aharoni</vt:lpstr>
      <vt:lpstr>Arial</vt:lpstr>
      <vt:lpstr>Calibri</vt:lpstr>
      <vt:lpstr>Calibri Light</vt:lpstr>
      <vt:lpstr>Fairwater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SMITH</dc:creator>
  <cp:lastModifiedBy>JOHN SMITH</cp:lastModifiedBy>
  <cp:revision>5</cp:revision>
  <dcterms:created xsi:type="dcterms:W3CDTF">2023-04-18T19:07:55Z</dcterms:created>
  <dcterms:modified xsi:type="dcterms:W3CDTF">2023-04-18T23:19:20Z</dcterms:modified>
</cp:coreProperties>
</file>