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4" r:id="rId7"/>
    <p:sldId id="265" r:id="rId8"/>
    <p:sldId id="266" r:id="rId9"/>
    <p:sldId id="267" r:id="rId10"/>
    <p:sldId id="268" r:id="rId11"/>
    <p:sldId id="269" r:id="rId12"/>
    <p:sldId id="270" r:id="rId13"/>
    <p:sldId id="271" r:id="rId14"/>
    <p:sldId id="276" r:id="rId15"/>
    <p:sldId id="277" r:id="rId16"/>
    <p:sldId id="273" r:id="rId17"/>
    <p:sldId id="274" r:id="rId18"/>
    <p:sldId id="275"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114" d="100"/>
          <a:sy n="114"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AFE08B-A7C3-E87D-44EF-D9F077EAA5C8}"/>
              </a:ext>
            </a:extLst>
          </p:cNvPr>
          <p:cNvSpPr>
            <a:spLocks noGrp="1"/>
          </p:cNvSpPr>
          <p:nvPr>
            <p:ph type="dt" sz="half" idx="10"/>
          </p:nvPr>
        </p:nvSpPr>
        <p:spPr/>
        <p:txBody>
          <a:bodyPr/>
          <a:lstStyle>
            <a:lvl1pPr>
              <a:defRPr/>
            </a:lvl1pPr>
          </a:lstStyle>
          <a:p>
            <a:pPr>
              <a:defRPr/>
            </a:pPr>
            <a:fld id="{BAF4D0AD-DEE4-4208-A7D0-5EC081401437}" type="datetimeFigureOut">
              <a:rPr lang="en-US"/>
              <a:pPr>
                <a:defRPr/>
              </a:pPr>
              <a:t>5/7/2023</a:t>
            </a:fld>
            <a:endParaRPr lang="en-US"/>
          </a:p>
        </p:txBody>
      </p:sp>
      <p:sp>
        <p:nvSpPr>
          <p:cNvPr id="5" name="Footer Placeholder 4">
            <a:extLst>
              <a:ext uri="{FF2B5EF4-FFF2-40B4-BE49-F238E27FC236}">
                <a16:creationId xmlns:a16="http://schemas.microsoft.com/office/drawing/2014/main" id="{8A4C92A8-1528-D641-088C-56D82131F7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98E6D1-60D3-62CF-973D-5D34C8351453}"/>
              </a:ext>
            </a:extLst>
          </p:cNvPr>
          <p:cNvSpPr>
            <a:spLocks noGrp="1"/>
          </p:cNvSpPr>
          <p:nvPr>
            <p:ph type="sldNum" sz="quarter" idx="12"/>
          </p:nvPr>
        </p:nvSpPr>
        <p:spPr/>
        <p:txBody>
          <a:bodyPr/>
          <a:lstStyle>
            <a:lvl1pPr>
              <a:defRPr/>
            </a:lvl1pPr>
          </a:lstStyle>
          <a:p>
            <a:pPr>
              <a:defRPr/>
            </a:pPr>
            <a:fld id="{1BC64A97-512E-474E-9EE2-5C89C7F703F9}" type="slidenum">
              <a:rPr lang="en-US"/>
              <a:pPr>
                <a:defRPr/>
              </a:pPr>
              <a:t>‹#›</a:t>
            </a:fld>
            <a:endParaRPr lang="en-US"/>
          </a:p>
        </p:txBody>
      </p:sp>
    </p:spTree>
    <p:extLst>
      <p:ext uri="{BB962C8B-B14F-4D97-AF65-F5344CB8AC3E}">
        <p14:creationId xmlns:p14="http://schemas.microsoft.com/office/powerpoint/2010/main" val="17726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B9742-86C9-AF61-B4D8-F7CC7C7C4024}"/>
              </a:ext>
            </a:extLst>
          </p:cNvPr>
          <p:cNvSpPr>
            <a:spLocks noGrp="1"/>
          </p:cNvSpPr>
          <p:nvPr>
            <p:ph type="dt" sz="half" idx="10"/>
          </p:nvPr>
        </p:nvSpPr>
        <p:spPr/>
        <p:txBody>
          <a:bodyPr/>
          <a:lstStyle>
            <a:lvl1pPr>
              <a:defRPr/>
            </a:lvl1pPr>
          </a:lstStyle>
          <a:p>
            <a:pPr>
              <a:defRPr/>
            </a:pPr>
            <a:fld id="{9B151640-AC87-41EE-AA21-EC571683F734}" type="datetimeFigureOut">
              <a:rPr lang="en-US"/>
              <a:pPr>
                <a:defRPr/>
              </a:pPr>
              <a:t>5/7/2023</a:t>
            </a:fld>
            <a:endParaRPr lang="en-US"/>
          </a:p>
        </p:txBody>
      </p:sp>
      <p:sp>
        <p:nvSpPr>
          <p:cNvPr id="5" name="Footer Placeholder 4">
            <a:extLst>
              <a:ext uri="{FF2B5EF4-FFF2-40B4-BE49-F238E27FC236}">
                <a16:creationId xmlns:a16="http://schemas.microsoft.com/office/drawing/2014/main" id="{55345C3B-4C74-D6D9-4295-DDC8B43B0A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2E11E9-5C57-0E07-ED6A-694B1CD4E327}"/>
              </a:ext>
            </a:extLst>
          </p:cNvPr>
          <p:cNvSpPr>
            <a:spLocks noGrp="1"/>
          </p:cNvSpPr>
          <p:nvPr>
            <p:ph type="sldNum" sz="quarter" idx="12"/>
          </p:nvPr>
        </p:nvSpPr>
        <p:spPr/>
        <p:txBody>
          <a:bodyPr/>
          <a:lstStyle>
            <a:lvl1pPr>
              <a:defRPr/>
            </a:lvl1pPr>
          </a:lstStyle>
          <a:p>
            <a:pPr>
              <a:defRPr/>
            </a:pPr>
            <a:fld id="{ACF24564-50F8-46C5-9062-8C62EFD0346B}" type="slidenum">
              <a:rPr lang="en-US"/>
              <a:pPr>
                <a:defRPr/>
              </a:pPr>
              <a:t>‹#›</a:t>
            </a:fld>
            <a:endParaRPr lang="en-US"/>
          </a:p>
        </p:txBody>
      </p:sp>
    </p:spTree>
    <p:extLst>
      <p:ext uri="{BB962C8B-B14F-4D97-AF65-F5344CB8AC3E}">
        <p14:creationId xmlns:p14="http://schemas.microsoft.com/office/powerpoint/2010/main" val="227865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9FA1-6721-6BDB-C8B8-3924C313D423}"/>
              </a:ext>
            </a:extLst>
          </p:cNvPr>
          <p:cNvSpPr>
            <a:spLocks noGrp="1"/>
          </p:cNvSpPr>
          <p:nvPr>
            <p:ph type="dt" sz="half" idx="10"/>
          </p:nvPr>
        </p:nvSpPr>
        <p:spPr/>
        <p:txBody>
          <a:bodyPr/>
          <a:lstStyle>
            <a:lvl1pPr>
              <a:defRPr/>
            </a:lvl1pPr>
          </a:lstStyle>
          <a:p>
            <a:pPr>
              <a:defRPr/>
            </a:pPr>
            <a:fld id="{8C278EC5-6F6C-4D7A-A329-BD04A06E596F}" type="datetimeFigureOut">
              <a:rPr lang="en-US"/>
              <a:pPr>
                <a:defRPr/>
              </a:pPr>
              <a:t>5/7/2023</a:t>
            </a:fld>
            <a:endParaRPr lang="en-US"/>
          </a:p>
        </p:txBody>
      </p:sp>
      <p:sp>
        <p:nvSpPr>
          <p:cNvPr id="5" name="Footer Placeholder 4">
            <a:extLst>
              <a:ext uri="{FF2B5EF4-FFF2-40B4-BE49-F238E27FC236}">
                <a16:creationId xmlns:a16="http://schemas.microsoft.com/office/drawing/2014/main" id="{88ADE314-8EA8-18D1-6B97-13551BA8FD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C6EE8D-6BD5-EE18-E40D-7E37100E20A2}"/>
              </a:ext>
            </a:extLst>
          </p:cNvPr>
          <p:cNvSpPr>
            <a:spLocks noGrp="1"/>
          </p:cNvSpPr>
          <p:nvPr>
            <p:ph type="sldNum" sz="quarter" idx="12"/>
          </p:nvPr>
        </p:nvSpPr>
        <p:spPr/>
        <p:txBody>
          <a:bodyPr/>
          <a:lstStyle>
            <a:lvl1pPr>
              <a:defRPr/>
            </a:lvl1pPr>
          </a:lstStyle>
          <a:p>
            <a:pPr>
              <a:defRPr/>
            </a:pPr>
            <a:fld id="{DB827F93-D27E-4C09-86E0-A36B59907282}" type="slidenum">
              <a:rPr lang="en-US"/>
              <a:pPr>
                <a:defRPr/>
              </a:pPr>
              <a:t>‹#›</a:t>
            </a:fld>
            <a:endParaRPr lang="en-US"/>
          </a:p>
        </p:txBody>
      </p:sp>
    </p:spTree>
    <p:extLst>
      <p:ext uri="{BB962C8B-B14F-4D97-AF65-F5344CB8AC3E}">
        <p14:creationId xmlns:p14="http://schemas.microsoft.com/office/powerpoint/2010/main" val="355976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B85B1-F0A9-27FD-0B26-97E33BAA33A0}"/>
              </a:ext>
            </a:extLst>
          </p:cNvPr>
          <p:cNvSpPr>
            <a:spLocks noGrp="1"/>
          </p:cNvSpPr>
          <p:nvPr>
            <p:ph type="dt" sz="half" idx="10"/>
          </p:nvPr>
        </p:nvSpPr>
        <p:spPr/>
        <p:txBody>
          <a:bodyPr/>
          <a:lstStyle>
            <a:lvl1pPr>
              <a:defRPr/>
            </a:lvl1pPr>
          </a:lstStyle>
          <a:p>
            <a:pPr>
              <a:defRPr/>
            </a:pPr>
            <a:fld id="{43012E50-DCC5-41A7-AF0B-EF391A027739}" type="datetimeFigureOut">
              <a:rPr lang="en-US"/>
              <a:pPr>
                <a:defRPr/>
              </a:pPr>
              <a:t>5/7/2023</a:t>
            </a:fld>
            <a:endParaRPr lang="en-US"/>
          </a:p>
        </p:txBody>
      </p:sp>
      <p:sp>
        <p:nvSpPr>
          <p:cNvPr id="5" name="Footer Placeholder 4">
            <a:extLst>
              <a:ext uri="{FF2B5EF4-FFF2-40B4-BE49-F238E27FC236}">
                <a16:creationId xmlns:a16="http://schemas.microsoft.com/office/drawing/2014/main" id="{A1173962-95DE-8FC1-A72F-1BE081D3AB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F2BAEA-7312-8D3F-EDE2-B06D5C83E788}"/>
              </a:ext>
            </a:extLst>
          </p:cNvPr>
          <p:cNvSpPr>
            <a:spLocks noGrp="1"/>
          </p:cNvSpPr>
          <p:nvPr>
            <p:ph type="sldNum" sz="quarter" idx="12"/>
          </p:nvPr>
        </p:nvSpPr>
        <p:spPr/>
        <p:txBody>
          <a:bodyPr/>
          <a:lstStyle>
            <a:lvl1pPr>
              <a:defRPr/>
            </a:lvl1pPr>
          </a:lstStyle>
          <a:p>
            <a:pPr>
              <a:defRPr/>
            </a:pPr>
            <a:fld id="{E881EB7E-7242-49E4-BF0D-FEFA8DA2FC49}" type="slidenum">
              <a:rPr lang="en-US"/>
              <a:pPr>
                <a:defRPr/>
              </a:pPr>
              <a:t>‹#›</a:t>
            </a:fld>
            <a:endParaRPr lang="en-US"/>
          </a:p>
        </p:txBody>
      </p:sp>
    </p:spTree>
    <p:extLst>
      <p:ext uri="{BB962C8B-B14F-4D97-AF65-F5344CB8AC3E}">
        <p14:creationId xmlns:p14="http://schemas.microsoft.com/office/powerpoint/2010/main" val="133539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7357A8-093A-63B1-2B0F-19687D1BC66F}"/>
              </a:ext>
            </a:extLst>
          </p:cNvPr>
          <p:cNvSpPr>
            <a:spLocks noGrp="1"/>
          </p:cNvSpPr>
          <p:nvPr>
            <p:ph type="dt" sz="half" idx="10"/>
          </p:nvPr>
        </p:nvSpPr>
        <p:spPr/>
        <p:txBody>
          <a:bodyPr/>
          <a:lstStyle>
            <a:lvl1pPr>
              <a:defRPr/>
            </a:lvl1pPr>
          </a:lstStyle>
          <a:p>
            <a:pPr>
              <a:defRPr/>
            </a:pPr>
            <a:fld id="{187F744E-59A1-414D-B046-3216068893EE}" type="datetimeFigureOut">
              <a:rPr lang="en-US"/>
              <a:pPr>
                <a:defRPr/>
              </a:pPr>
              <a:t>5/7/2023</a:t>
            </a:fld>
            <a:endParaRPr lang="en-US"/>
          </a:p>
        </p:txBody>
      </p:sp>
      <p:sp>
        <p:nvSpPr>
          <p:cNvPr id="5" name="Footer Placeholder 4">
            <a:extLst>
              <a:ext uri="{FF2B5EF4-FFF2-40B4-BE49-F238E27FC236}">
                <a16:creationId xmlns:a16="http://schemas.microsoft.com/office/drawing/2014/main" id="{797A41ED-99C7-2A1B-3628-29CD0552ED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671C36-2D45-2E25-B126-B90BF1E5F8C1}"/>
              </a:ext>
            </a:extLst>
          </p:cNvPr>
          <p:cNvSpPr>
            <a:spLocks noGrp="1"/>
          </p:cNvSpPr>
          <p:nvPr>
            <p:ph type="sldNum" sz="quarter" idx="12"/>
          </p:nvPr>
        </p:nvSpPr>
        <p:spPr/>
        <p:txBody>
          <a:bodyPr/>
          <a:lstStyle>
            <a:lvl1pPr>
              <a:defRPr/>
            </a:lvl1pPr>
          </a:lstStyle>
          <a:p>
            <a:pPr>
              <a:defRPr/>
            </a:pPr>
            <a:fld id="{87F555C5-EB5E-4D13-BD2B-1744761B2113}" type="slidenum">
              <a:rPr lang="en-US"/>
              <a:pPr>
                <a:defRPr/>
              </a:pPr>
              <a:t>‹#›</a:t>
            </a:fld>
            <a:endParaRPr lang="en-US"/>
          </a:p>
        </p:txBody>
      </p:sp>
    </p:spTree>
    <p:extLst>
      <p:ext uri="{BB962C8B-B14F-4D97-AF65-F5344CB8AC3E}">
        <p14:creationId xmlns:p14="http://schemas.microsoft.com/office/powerpoint/2010/main" val="89876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B9C6804-7C27-6BDB-34A0-4109FDC2CD26}"/>
              </a:ext>
            </a:extLst>
          </p:cNvPr>
          <p:cNvSpPr>
            <a:spLocks noGrp="1"/>
          </p:cNvSpPr>
          <p:nvPr>
            <p:ph type="dt" sz="half" idx="10"/>
          </p:nvPr>
        </p:nvSpPr>
        <p:spPr/>
        <p:txBody>
          <a:bodyPr/>
          <a:lstStyle>
            <a:lvl1pPr>
              <a:defRPr/>
            </a:lvl1pPr>
          </a:lstStyle>
          <a:p>
            <a:pPr>
              <a:defRPr/>
            </a:pPr>
            <a:fld id="{E2CED81D-F84A-41E3-9C39-29DE2D0897F6}" type="datetimeFigureOut">
              <a:rPr lang="en-US"/>
              <a:pPr>
                <a:defRPr/>
              </a:pPr>
              <a:t>5/7/2023</a:t>
            </a:fld>
            <a:endParaRPr lang="en-US"/>
          </a:p>
        </p:txBody>
      </p:sp>
      <p:sp>
        <p:nvSpPr>
          <p:cNvPr id="6" name="Footer Placeholder 4">
            <a:extLst>
              <a:ext uri="{FF2B5EF4-FFF2-40B4-BE49-F238E27FC236}">
                <a16:creationId xmlns:a16="http://schemas.microsoft.com/office/drawing/2014/main" id="{F69C3BA9-6113-A080-66EC-07501D0D52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33DE43-E22C-B677-11FB-A35AA20F23E4}"/>
              </a:ext>
            </a:extLst>
          </p:cNvPr>
          <p:cNvSpPr>
            <a:spLocks noGrp="1"/>
          </p:cNvSpPr>
          <p:nvPr>
            <p:ph type="sldNum" sz="quarter" idx="12"/>
          </p:nvPr>
        </p:nvSpPr>
        <p:spPr/>
        <p:txBody>
          <a:bodyPr/>
          <a:lstStyle>
            <a:lvl1pPr>
              <a:defRPr/>
            </a:lvl1pPr>
          </a:lstStyle>
          <a:p>
            <a:pPr>
              <a:defRPr/>
            </a:pPr>
            <a:fld id="{955470A6-0954-4E1E-8F33-E491C8A073B7}" type="slidenum">
              <a:rPr lang="en-US"/>
              <a:pPr>
                <a:defRPr/>
              </a:pPr>
              <a:t>‹#›</a:t>
            </a:fld>
            <a:endParaRPr lang="en-US"/>
          </a:p>
        </p:txBody>
      </p:sp>
    </p:spTree>
    <p:extLst>
      <p:ext uri="{BB962C8B-B14F-4D97-AF65-F5344CB8AC3E}">
        <p14:creationId xmlns:p14="http://schemas.microsoft.com/office/powerpoint/2010/main" val="174083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11DAD2-05BD-7B67-94AE-3B07FC31411F}"/>
              </a:ext>
            </a:extLst>
          </p:cNvPr>
          <p:cNvSpPr>
            <a:spLocks noGrp="1"/>
          </p:cNvSpPr>
          <p:nvPr>
            <p:ph type="dt" sz="half" idx="10"/>
          </p:nvPr>
        </p:nvSpPr>
        <p:spPr/>
        <p:txBody>
          <a:bodyPr/>
          <a:lstStyle>
            <a:lvl1pPr>
              <a:defRPr/>
            </a:lvl1pPr>
          </a:lstStyle>
          <a:p>
            <a:pPr>
              <a:defRPr/>
            </a:pPr>
            <a:fld id="{EC3D672C-CB7C-470B-B01A-031A113100BB}" type="datetimeFigureOut">
              <a:rPr lang="en-US"/>
              <a:pPr>
                <a:defRPr/>
              </a:pPr>
              <a:t>5/7/2023</a:t>
            </a:fld>
            <a:endParaRPr lang="en-US"/>
          </a:p>
        </p:txBody>
      </p:sp>
      <p:sp>
        <p:nvSpPr>
          <p:cNvPr id="8" name="Footer Placeholder 4">
            <a:extLst>
              <a:ext uri="{FF2B5EF4-FFF2-40B4-BE49-F238E27FC236}">
                <a16:creationId xmlns:a16="http://schemas.microsoft.com/office/drawing/2014/main" id="{927B4DCE-AE22-773F-2BF4-BDB2BBB9EAD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5F7B57D-1CA3-CEC9-09C5-7E64EF92FE84}"/>
              </a:ext>
            </a:extLst>
          </p:cNvPr>
          <p:cNvSpPr>
            <a:spLocks noGrp="1"/>
          </p:cNvSpPr>
          <p:nvPr>
            <p:ph type="sldNum" sz="quarter" idx="12"/>
          </p:nvPr>
        </p:nvSpPr>
        <p:spPr/>
        <p:txBody>
          <a:bodyPr/>
          <a:lstStyle>
            <a:lvl1pPr>
              <a:defRPr/>
            </a:lvl1pPr>
          </a:lstStyle>
          <a:p>
            <a:pPr>
              <a:defRPr/>
            </a:pPr>
            <a:fld id="{F47AD6DC-91E3-47A1-B19E-035A5CE74884}" type="slidenum">
              <a:rPr lang="en-US"/>
              <a:pPr>
                <a:defRPr/>
              </a:pPr>
              <a:t>‹#›</a:t>
            </a:fld>
            <a:endParaRPr lang="en-US"/>
          </a:p>
        </p:txBody>
      </p:sp>
    </p:spTree>
    <p:extLst>
      <p:ext uri="{BB962C8B-B14F-4D97-AF65-F5344CB8AC3E}">
        <p14:creationId xmlns:p14="http://schemas.microsoft.com/office/powerpoint/2010/main" val="169103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BD6BFAD-0B7C-800F-5BA9-F459862FDFFF}"/>
              </a:ext>
            </a:extLst>
          </p:cNvPr>
          <p:cNvSpPr>
            <a:spLocks noGrp="1"/>
          </p:cNvSpPr>
          <p:nvPr>
            <p:ph type="dt" sz="half" idx="10"/>
          </p:nvPr>
        </p:nvSpPr>
        <p:spPr/>
        <p:txBody>
          <a:bodyPr/>
          <a:lstStyle>
            <a:lvl1pPr>
              <a:defRPr/>
            </a:lvl1pPr>
          </a:lstStyle>
          <a:p>
            <a:pPr>
              <a:defRPr/>
            </a:pPr>
            <a:fld id="{21C431E3-EDE7-472C-9036-A1E2BC54B75D}" type="datetimeFigureOut">
              <a:rPr lang="en-US"/>
              <a:pPr>
                <a:defRPr/>
              </a:pPr>
              <a:t>5/7/2023</a:t>
            </a:fld>
            <a:endParaRPr lang="en-US"/>
          </a:p>
        </p:txBody>
      </p:sp>
      <p:sp>
        <p:nvSpPr>
          <p:cNvPr id="4" name="Footer Placeholder 4">
            <a:extLst>
              <a:ext uri="{FF2B5EF4-FFF2-40B4-BE49-F238E27FC236}">
                <a16:creationId xmlns:a16="http://schemas.microsoft.com/office/drawing/2014/main" id="{2C67D8EA-70DF-420B-AB7B-9B3CFD8505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6E31B92-1C5C-0F0B-B9E4-F2EB55213AD4}"/>
              </a:ext>
            </a:extLst>
          </p:cNvPr>
          <p:cNvSpPr>
            <a:spLocks noGrp="1"/>
          </p:cNvSpPr>
          <p:nvPr>
            <p:ph type="sldNum" sz="quarter" idx="12"/>
          </p:nvPr>
        </p:nvSpPr>
        <p:spPr/>
        <p:txBody>
          <a:bodyPr/>
          <a:lstStyle>
            <a:lvl1pPr>
              <a:defRPr/>
            </a:lvl1pPr>
          </a:lstStyle>
          <a:p>
            <a:pPr>
              <a:defRPr/>
            </a:pPr>
            <a:fld id="{59618438-381C-4EAA-B76C-BA66DCB83323}" type="slidenum">
              <a:rPr lang="en-US"/>
              <a:pPr>
                <a:defRPr/>
              </a:pPr>
              <a:t>‹#›</a:t>
            </a:fld>
            <a:endParaRPr lang="en-US"/>
          </a:p>
        </p:txBody>
      </p:sp>
    </p:spTree>
    <p:extLst>
      <p:ext uri="{BB962C8B-B14F-4D97-AF65-F5344CB8AC3E}">
        <p14:creationId xmlns:p14="http://schemas.microsoft.com/office/powerpoint/2010/main" val="408092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F265AE0-456F-D541-C760-85F074909937}"/>
              </a:ext>
            </a:extLst>
          </p:cNvPr>
          <p:cNvSpPr>
            <a:spLocks noGrp="1"/>
          </p:cNvSpPr>
          <p:nvPr>
            <p:ph type="dt" sz="half" idx="10"/>
          </p:nvPr>
        </p:nvSpPr>
        <p:spPr/>
        <p:txBody>
          <a:bodyPr/>
          <a:lstStyle>
            <a:lvl1pPr>
              <a:defRPr/>
            </a:lvl1pPr>
          </a:lstStyle>
          <a:p>
            <a:pPr>
              <a:defRPr/>
            </a:pPr>
            <a:fld id="{6238EDF6-E5B2-4E4C-8E9E-AD78422F3F1B}" type="datetimeFigureOut">
              <a:rPr lang="en-US"/>
              <a:pPr>
                <a:defRPr/>
              </a:pPr>
              <a:t>5/7/2023</a:t>
            </a:fld>
            <a:endParaRPr lang="en-US"/>
          </a:p>
        </p:txBody>
      </p:sp>
      <p:sp>
        <p:nvSpPr>
          <p:cNvPr id="3" name="Footer Placeholder 4">
            <a:extLst>
              <a:ext uri="{FF2B5EF4-FFF2-40B4-BE49-F238E27FC236}">
                <a16:creationId xmlns:a16="http://schemas.microsoft.com/office/drawing/2014/main" id="{B1EBB2B8-2DBC-677D-AEF4-98D7A3E90A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010C46-D94D-4667-D689-D948CE89F7BC}"/>
              </a:ext>
            </a:extLst>
          </p:cNvPr>
          <p:cNvSpPr>
            <a:spLocks noGrp="1"/>
          </p:cNvSpPr>
          <p:nvPr>
            <p:ph type="sldNum" sz="quarter" idx="12"/>
          </p:nvPr>
        </p:nvSpPr>
        <p:spPr/>
        <p:txBody>
          <a:bodyPr/>
          <a:lstStyle>
            <a:lvl1pPr>
              <a:defRPr/>
            </a:lvl1pPr>
          </a:lstStyle>
          <a:p>
            <a:pPr>
              <a:defRPr/>
            </a:pPr>
            <a:fld id="{E15C4E85-81A5-41E9-972E-EEC3EE6E2B85}" type="slidenum">
              <a:rPr lang="en-US"/>
              <a:pPr>
                <a:defRPr/>
              </a:pPr>
              <a:t>‹#›</a:t>
            </a:fld>
            <a:endParaRPr lang="en-US"/>
          </a:p>
        </p:txBody>
      </p:sp>
    </p:spTree>
    <p:extLst>
      <p:ext uri="{BB962C8B-B14F-4D97-AF65-F5344CB8AC3E}">
        <p14:creationId xmlns:p14="http://schemas.microsoft.com/office/powerpoint/2010/main" val="145146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7E88B65-8692-4EA1-7B0D-2AB25A044B5D}"/>
              </a:ext>
            </a:extLst>
          </p:cNvPr>
          <p:cNvSpPr>
            <a:spLocks noGrp="1"/>
          </p:cNvSpPr>
          <p:nvPr>
            <p:ph type="dt" sz="half" idx="10"/>
          </p:nvPr>
        </p:nvSpPr>
        <p:spPr/>
        <p:txBody>
          <a:bodyPr/>
          <a:lstStyle>
            <a:lvl1pPr>
              <a:defRPr/>
            </a:lvl1pPr>
          </a:lstStyle>
          <a:p>
            <a:pPr>
              <a:defRPr/>
            </a:pPr>
            <a:fld id="{2961133F-9AF0-438B-B75E-C00285B3D595}" type="datetimeFigureOut">
              <a:rPr lang="en-US"/>
              <a:pPr>
                <a:defRPr/>
              </a:pPr>
              <a:t>5/7/2023</a:t>
            </a:fld>
            <a:endParaRPr lang="en-US"/>
          </a:p>
        </p:txBody>
      </p:sp>
      <p:sp>
        <p:nvSpPr>
          <p:cNvPr id="6" name="Footer Placeholder 4">
            <a:extLst>
              <a:ext uri="{FF2B5EF4-FFF2-40B4-BE49-F238E27FC236}">
                <a16:creationId xmlns:a16="http://schemas.microsoft.com/office/drawing/2014/main" id="{96806C7C-0827-4F43-ECFD-4683110933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5553FE-EA31-C976-750D-02E34071AA50}"/>
              </a:ext>
            </a:extLst>
          </p:cNvPr>
          <p:cNvSpPr>
            <a:spLocks noGrp="1"/>
          </p:cNvSpPr>
          <p:nvPr>
            <p:ph type="sldNum" sz="quarter" idx="12"/>
          </p:nvPr>
        </p:nvSpPr>
        <p:spPr/>
        <p:txBody>
          <a:bodyPr/>
          <a:lstStyle>
            <a:lvl1pPr>
              <a:defRPr/>
            </a:lvl1pPr>
          </a:lstStyle>
          <a:p>
            <a:pPr>
              <a:defRPr/>
            </a:pPr>
            <a:fld id="{D5F90C86-9AF5-45EE-B97B-2CD922DED49A}" type="slidenum">
              <a:rPr lang="en-US"/>
              <a:pPr>
                <a:defRPr/>
              </a:pPr>
              <a:t>‹#›</a:t>
            </a:fld>
            <a:endParaRPr lang="en-US"/>
          </a:p>
        </p:txBody>
      </p:sp>
    </p:spTree>
    <p:extLst>
      <p:ext uri="{BB962C8B-B14F-4D97-AF65-F5344CB8AC3E}">
        <p14:creationId xmlns:p14="http://schemas.microsoft.com/office/powerpoint/2010/main" val="419479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7AE1CFC-BB55-95DE-C36A-52EDC03B584D}"/>
              </a:ext>
            </a:extLst>
          </p:cNvPr>
          <p:cNvSpPr>
            <a:spLocks noGrp="1"/>
          </p:cNvSpPr>
          <p:nvPr>
            <p:ph type="dt" sz="half" idx="10"/>
          </p:nvPr>
        </p:nvSpPr>
        <p:spPr/>
        <p:txBody>
          <a:bodyPr/>
          <a:lstStyle>
            <a:lvl1pPr>
              <a:defRPr/>
            </a:lvl1pPr>
          </a:lstStyle>
          <a:p>
            <a:pPr>
              <a:defRPr/>
            </a:pPr>
            <a:fld id="{C9C25DF2-4F82-4144-977C-C6982D2CE97A}" type="datetimeFigureOut">
              <a:rPr lang="en-US"/>
              <a:pPr>
                <a:defRPr/>
              </a:pPr>
              <a:t>5/7/2023</a:t>
            </a:fld>
            <a:endParaRPr lang="en-US"/>
          </a:p>
        </p:txBody>
      </p:sp>
      <p:sp>
        <p:nvSpPr>
          <p:cNvPr id="6" name="Footer Placeholder 4">
            <a:extLst>
              <a:ext uri="{FF2B5EF4-FFF2-40B4-BE49-F238E27FC236}">
                <a16:creationId xmlns:a16="http://schemas.microsoft.com/office/drawing/2014/main" id="{6D5B1E15-82B8-60B5-CD0D-86BEE13235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E2C0C6-E34B-9EC3-71BC-057A60D89A6E}"/>
              </a:ext>
            </a:extLst>
          </p:cNvPr>
          <p:cNvSpPr>
            <a:spLocks noGrp="1"/>
          </p:cNvSpPr>
          <p:nvPr>
            <p:ph type="sldNum" sz="quarter" idx="12"/>
          </p:nvPr>
        </p:nvSpPr>
        <p:spPr/>
        <p:txBody>
          <a:bodyPr/>
          <a:lstStyle>
            <a:lvl1pPr>
              <a:defRPr/>
            </a:lvl1pPr>
          </a:lstStyle>
          <a:p>
            <a:pPr>
              <a:defRPr/>
            </a:pPr>
            <a:fld id="{9EAF8BAC-6290-4F3E-90C9-B316713D1B12}" type="slidenum">
              <a:rPr lang="en-US"/>
              <a:pPr>
                <a:defRPr/>
              </a:pPr>
              <a:t>‹#›</a:t>
            </a:fld>
            <a:endParaRPr lang="en-US"/>
          </a:p>
        </p:txBody>
      </p:sp>
    </p:spTree>
    <p:extLst>
      <p:ext uri="{BB962C8B-B14F-4D97-AF65-F5344CB8AC3E}">
        <p14:creationId xmlns:p14="http://schemas.microsoft.com/office/powerpoint/2010/main" val="8928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7BF46A-C45C-FAE8-35FA-74C257D32C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CF4EEA4-F984-FF63-904C-5C48430305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DBBF92B-380F-C136-5844-374B1C50F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D5A0898-FBA1-448F-B5FF-CE5E12D4FAB0}" type="datetimeFigureOut">
              <a:rPr lang="en-US"/>
              <a:pPr>
                <a:defRPr/>
              </a:pPr>
              <a:t>5/7/2023</a:t>
            </a:fld>
            <a:endParaRPr lang="en-US"/>
          </a:p>
        </p:txBody>
      </p:sp>
      <p:sp>
        <p:nvSpPr>
          <p:cNvPr id="5" name="Footer Placeholder 4">
            <a:extLst>
              <a:ext uri="{FF2B5EF4-FFF2-40B4-BE49-F238E27FC236}">
                <a16:creationId xmlns:a16="http://schemas.microsoft.com/office/drawing/2014/main" id="{9D5D9469-3368-1DD6-24FA-C9E588AFD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AE437F8-F1DC-6963-9662-448DF6925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A95F1DA-3B02-4995-99FE-2F59066659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B1BB6E-4996-9C66-3C6A-7EF1F94955B6}"/>
              </a:ext>
            </a:extLst>
          </p:cNvPr>
          <p:cNvSpPr/>
          <p:nvPr/>
        </p:nvSpPr>
        <p:spPr>
          <a:xfrm>
            <a:off x="-296863" y="-111125"/>
            <a:ext cx="12827001" cy="73898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914B2A8-5204-77CE-161F-1CF6C9756A51}"/>
              </a:ext>
            </a:extLst>
          </p:cNvPr>
          <p:cNvPicPr>
            <a:picLocks noChangeAspect="1" noChangeArrowheads="1"/>
          </p:cNvPicPr>
          <p:nvPr/>
        </p:nvPicPr>
        <p:blipFill rotWithShape="1">
          <a:blip r:embed="rId2"/>
          <a:srcRect l="29235" r="22836"/>
          <a:stretch/>
        </p:blipFill>
        <p:spPr bwMode="auto">
          <a:xfrm>
            <a:off x="369084" y="997808"/>
            <a:ext cx="4017565" cy="5508024"/>
          </a:xfrm>
          <a:prstGeom prst="ellipse">
            <a:avLst/>
          </a:prstGeom>
          <a:ln>
            <a:noFill/>
          </a:ln>
          <a:effectLst>
            <a:softEdge rad="112500"/>
          </a:effectLst>
        </p:spPr>
      </p:pic>
      <p:pic>
        <p:nvPicPr>
          <p:cNvPr id="3" name="Picture 8" descr="He poured oil and wine on his injuries ... – Slide 20">
            <a:extLst>
              <a:ext uri="{FF2B5EF4-FFF2-40B4-BE49-F238E27FC236}">
                <a16:creationId xmlns:a16="http://schemas.microsoft.com/office/drawing/2014/main" id="{36396CDF-2AD3-41F0-363C-611C471D204E}"/>
              </a:ext>
            </a:extLst>
          </p:cNvPr>
          <p:cNvPicPr>
            <a:picLocks noChangeAspect="1" noChangeArrowheads="1"/>
          </p:cNvPicPr>
          <p:nvPr/>
        </p:nvPicPr>
        <p:blipFill>
          <a:blip r:embed="rId3"/>
          <a:srcRect/>
          <a:stretch>
            <a:fillRect/>
          </a:stretch>
        </p:blipFill>
        <p:spPr bwMode="auto">
          <a:xfrm>
            <a:off x="5226908" y="1831890"/>
            <a:ext cx="6701480" cy="5026110"/>
          </a:xfrm>
          <a:prstGeom prst="ellipse">
            <a:avLst/>
          </a:prstGeom>
          <a:ln>
            <a:noFill/>
          </a:ln>
          <a:effectLst>
            <a:softEdge rad="112500"/>
          </a:effectLst>
        </p:spPr>
      </p:pic>
      <p:sp>
        <p:nvSpPr>
          <p:cNvPr id="4" name="Rectangle: Diagonal Corners Rounded 3">
            <a:extLst>
              <a:ext uri="{FF2B5EF4-FFF2-40B4-BE49-F238E27FC236}">
                <a16:creationId xmlns:a16="http://schemas.microsoft.com/office/drawing/2014/main" id="{55E7390E-CF82-31D4-8340-FFA409653225}"/>
              </a:ext>
            </a:extLst>
          </p:cNvPr>
          <p:cNvSpPr/>
          <p:nvPr/>
        </p:nvSpPr>
        <p:spPr>
          <a:xfrm>
            <a:off x="3620530" y="395416"/>
            <a:ext cx="8291384" cy="1458098"/>
          </a:xfrm>
          <a:prstGeom prst="round2Diag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8DEFF8B3-3BAE-D5EE-330B-A7A067ECBD3A}"/>
              </a:ext>
            </a:extLst>
          </p:cNvPr>
          <p:cNvSpPr txBox="1"/>
          <p:nvPr/>
        </p:nvSpPr>
        <p:spPr>
          <a:xfrm>
            <a:off x="3620530" y="462745"/>
            <a:ext cx="8307858" cy="1323439"/>
          </a:xfrm>
          <a:prstGeom prst="rect">
            <a:avLst/>
          </a:prstGeom>
          <a:noFill/>
        </p:spPr>
        <p:txBody>
          <a:bodyPr>
            <a:spAutoFit/>
          </a:bodyPr>
          <a:lstStyle/>
          <a:p>
            <a:pPr algn="ctr" eaLnBrk="1" fontAlgn="auto" hangingPunct="1">
              <a:spcBef>
                <a:spcPts val="0"/>
              </a:spcBef>
              <a:spcAft>
                <a:spcPts val="0"/>
              </a:spcAft>
              <a:defRPr/>
            </a:pPr>
            <a:r>
              <a:rPr lang="en-US" sz="4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Who Was the Beaten Man’s Neighbor?</a:t>
            </a:r>
          </a:p>
        </p:txBody>
      </p:sp>
      <p:sp>
        <p:nvSpPr>
          <p:cNvPr id="6" name="Rectangle 5">
            <a:extLst>
              <a:ext uri="{FF2B5EF4-FFF2-40B4-BE49-F238E27FC236}">
                <a16:creationId xmlns:a16="http://schemas.microsoft.com/office/drawing/2014/main" id="{CBD16C7D-DB51-7959-37C5-5D2E5B8B9157}"/>
              </a:ext>
            </a:extLst>
          </p:cNvPr>
          <p:cNvSpPr/>
          <p:nvPr/>
        </p:nvSpPr>
        <p:spPr>
          <a:xfrm>
            <a:off x="369084" y="4831492"/>
            <a:ext cx="5726916" cy="1563763"/>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7A7A1496-656F-1344-7E3A-ED5BAF1EC7EE}"/>
              </a:ext>
            </a:extLst>
          </p:cNvPr>
          <p:cNvSpPr txBox="1"/>
          <p:nvPr/>
        </p:nvSpPr>
        <p:spPr>
          <a:xfrm>
            <a:off x="369084" y="4831492"/>
            <a:ext cx="5726916" cy="1323439"/>
          </a:xfrm>
          <a:prstGeom prst="rect">
            <a:avLst/>
          </a:prstGeom>
          <a:noFill/>
        </p:spPr>
        <p:txBody>
          <a:bodyPr>
            <a:spAutoFit/>
          </a:bodyPr>
          <a:lstStyle/>
          <a:p>
            <a:pPr algn="ctr" eaLnBrk="1" fontAlgn="auto" hangingPunct="1">
              <a:spcBef>
                <a:spcPts val="0"/>
              </a:spcBef>
              <a:spcAft>
                <a:spcPts val="0"/>
              </a:spcAft>
              <a:defRPr/>
            </a:pPr>
            <a:r>
              <a:rPr lang="en-US" sz="4000" b="1" i="1" dirty="0">
                <a:ln>
                  <a:solidFill>
                    <a:schemeClr val="tx1"/>
                  </a:solidFill>
                </a:ln>
                <a:solidFill>
                  <a:schemeClr val="accent1">
                    <a:lumMod val="50000"/>
                  </a:schemeClr>
                </a:solidFill>
                <a:effectLst>
                  <a:outerShdw blurRad="60007" dist="310007" dir="7680000" sy="30000" kx="1300200" algn="ctr" rotWithShape="0">
                    <a:prstClr val="black">
                      <a:alpha val="32000"/>
                    </a:prstClr>
                  </a:outerShdw>
                </a:effectLst>
                <a:latin typeface="Abadi" panose="020B0604020104020204" pitchFamily="34" charset="0"/>
              </a:rPr>
              <a:t>“The one who showed him mercy.” </a:t>
            </a:r>
            <a:r>
              <a:rPr lang="en-US" sz="4000" b="1" i="1" dirty="0">
                <a:latin typeface="Abadi" panose="020B0604020104020204" pitchFamily="34" charset="0"/>
              </a:rPr>
              <a:t>Lk. 10:37</a:t>
            </a:r>
          </a:p>
        </p:txBody>
      </p:sp>
      <p:sp>
        <p:nvSpPr>
          <p:cNvPr id="8" name="Rectangle 7">
            <a:extLst>
              <a:ext uri="{FF2B5EF4-FFF2-40B4-BE49-F238E27FC236}">
                <a16:creationId xmlns:a16="http://schemas.microsoft.com/office/drawing/2014/main" id="{0469FD64-89FC-E417-E709-EB3A0DBAB05C}"/>
              </a:ext>
            </a:extLst>
          </p:cNvPr>
          <p:cNvSpPr/>
          <p:nvPr/>
        </p:nvSpPr>
        <p:spPr>
          <a:xfrm>
            <a:off x="369084" y="3133070"/>
            <a:ext cx="5726916" cy="1458098"/>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FF22086F-42D7-EB6A-FBF4-CA51CBF0DFEF}"/>
              </a:ext>
            </a:extLst>
          </p:cNvPr>
          <p:cNvSpPr txBox="1"/>
          <p:nvPr/>
        </p:nvSpPr>
        <p:spPr>
          <a:xfrm>
            <a:off x="369084" y="3241016"/>
            <a:ext cx="5726916" cy="1446550"/>
          </a:xfrm>
          <a:prstGeom prst="rect">
            <a:avLst/>
          </a:prstGeom>
          <a:noFill/>
        </p:spPr>
        <p:txBody>
          <a:bodyPr>
            <a:spAutoFit/>
          </a:bodyPr>
          <a:lstStyle/>
          <a:p>
            <a:pPr algn="ctr" eaLnBrk="1" fontAlgn="auto" hangingPunct="1">
              <a:spcBef>
                <a:spcPts val="0"/>
              </a:spcBef>
              <a:spcAft>
                <a:spcPts val="0"/>
              </a:spcAft>
              <a:defRPr/>
            </a:pPr>
            <a:r>
              <a:rPr lang="en-US" sz="4400" b="1" i="1"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“You go and do likewise”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The next day he took out two silver coins and gave them to the innkeeper. – Slide 26">
            <a:extLst>
              <a:ext uri="{FF2B5EF4-FFF2-40B4-BE49-F238E27FC236}">
                <a16:creationId xmlns:a16="http://schemas.microsoft.com/office/drawing/2014/main" id="{846EC857-BAE3-58ED-C568-6898B2716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993900"/>
            <a:ext cx="70612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He poured oil and wine on his injuries ... – Slide 20">
            <a:extLst>
              <a:ext uri="{FF2B5EF4-FFF2-40B4-BE49-F238E27FC236}">
                <a16:creationId xmlns:a16="http://schemas.microsoft.com/office/drawing/2014/main" id="{BB1459A5-DA4C-2721-B192-8C1D1E524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078"/>
          <a:stretch>
            <a:fillRect/>
          </a:stretch>
        </p:blipFill>
        <p:spPr bwMode="auto">
          <a:xfrm>
            <a:off x="5989638" y="3708400"/>
            <a:ext cx="6202362"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a:extLst>
              <a:ext uri="{FF2B5EF4-FFF2-40B4-BE49-F238E27FC236}">
                <a16:creationId xmlns:a16="http://schemas.microsoft.com/office/drawing/2014/main" id="{6267E692-3B05-7B12-FD64-DEEA08FF6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0287"/>
          <a:stretch>
            <a:fillRect/>
          </a:stretch>
        </p:blipFill>
        <p:spPr bwMode="auto">
          <a:xfrm>
            <a:off x="0" y="0"/>
            <a:ext cx="59896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Then the robbers ran off, leaving the traveller to die. – Slide 9">
            <a:extLst>
              <a:ext uri="{FF2B5EF4-FFF2-40B4-BE49-F238E27FC236}">
                <a16:creationId xmlns:a16="http://schemas.microsoft.com/office/drawing/2014/main" id="{7B454579-7C55-6B07-8CEE-1F893CF15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638" y="12700"/>
            <a:ext cx="620236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Diagonal Corners Rounded 5">
            <a:extLst>
              <a:ext uri="{FF2B5EF4-FFF2-40B4-BE49-F238E27FC236}">
                <a16:creationId xmlns:a16="http://schemas.microsoft.com/office/drawing/2014/main" id="{8AFB5669-4512-1769-ACF2-DE9BA1DB2C90}"/>
              </a:ext>
            </a:extLst>
          </p:cNvPr>
          <p:cNvSpPr/>
          <p:nvPr/>
        </p:nvSpPr>
        <p:spPr>
          <a:xfrm>
            <a:off x="2286000" y="3076832"/>
            <a:ext cx="7908324" cy="1013254"/>
          </a:xfrm>
          <a:prstGeom prst="round2Diag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C90F66EB-4139-18AE-B5DE-E6539AEAB17C}"/>
              </a:ext>
            </a:extLst>
          </p:cNvPr>
          <p:cNvSpPr txBox="1"/>
          <p:nvPr/>
        </p:nvSpPr>
        <p:spPr>
          <a:xfrm>
            <a:off x="2286000" y="3074423"/>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e next day he took out two silver coins and gave them to the innkeeper. – Slide 26">
            <a:extLst>
              <a:ext uri="{FF2B5EF4-FFF2-40B4-BE49-F238E27FC236}">
                <a16:creationId xmlns:a16="http://schemas.microsoft.com/office/drawing/2014/main" id="{1DFE681C-466E-593E-1E03-8542BA0E1E30}"/>
              </a:ext>
            </a:extLst>
          </p:cNvPr>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2230" y="1994016"/>
            <a:ext cx="7061960" cy="5296470"/>
          </a:xfrm>
          <a:prstGeom prst="rect">
            <a:avLst/>
          </a:prstGeom>
          <a:noFill/>
        </p:spPr>
      </p:pic>
      <p:pic>
        <p:nvPicPr>
          <p:cNvPr id="3" name="Picture 8" descr="He poured oil and wine on his injuries ... – Slide 20">
            <a:extLst>
              <a:ext uri="{FF2B5EF4-FFF2-40B4-BE49-F238E27FC236}">
                <a16:creationId xmlns:a16="http://schemas.microsoft.com/office/drawing/2014/main" id="{51E7A4EB-AAE2-0262-1A92-475CB2B8E980}"/>
              </a:ext>
            </a:extLst>
          </p:cNvPr>
          <p:cNvPicPr>
            <a:picLocks noChangeAspect="1" noChangeArrowheads="1"/>
          </p:cNvPicPr>
          <p:nvPr/>
        </p:nvPicPr>
        <p:blipFill rotWithShape="1">
          <a:blip r:embed="rId3">
            <a:duotone>
              <a:schemeClr val="bg2">
                <a:shade val="45000"/>
                <a:satMod val="135000"/>
              </a:schemeClr>
              <a:prstClr val="white"/>
            </a:duotone>
          </a:blip>
          <a:srcRect b="14077"/>
          <a:stretch/>
        </p:blipFill>
        <p:spPr bwMode="auto">
          <a:xfrm>
            <a:off x="5988908" y="3708516"/>
            <a:ext cx="6203092" cy="3997412"/>
          </a:xfrm>
          <a:prstGeom prst="rect">
            <a:avLst/>
          </a:prstGeom>
          <a:noFill/>
        </p:spPr>
      </p:pic>
      <p:pic>
        <p:nvPicPr>
          <p:cNvPr id="4" name="Picture 8">
            <a:extLst>
              <a:ext uri="{FF2B5EF4-FFF2-40B4-BE49-F238E27FC236}">
                <a16:creationId xmlns:a16="http://schemas.microsoft.com/office/drawing/2014/main" id="{4770B4A7-2E76-31D1-B395-A7ABA5219AC3}"/>
              </a:ext>
            </a:extLst>
          </p:cNvPr>
          <p:cNvPicPr>
            <a:picLocks noChangeAspect="1" noChangeArrowheads="1"/>
          </p:cNvPicPr>
          <p:nvPr/>
        </p:nvPicPr>
        <p:blipFill rotWithShape="1">
          <a:blip r:embed="rId4">
            <a:duotone>
              <a:schemeClr val="bg2">
                <a:shade val="45000"/>
                <a:satMod val="135000"/>
              </a:schemeClr>
              <a:prstClr val="white"/>
            </a:duotone>
          </a:blip>
          <a:srcRect b="13921"/>
          <a:stretch/>
        </p:blipFill>
        <p:spPr bwMode="auto">
          <a:xfrm>
            <a:off x="0" y="-369213"/>
            <a:ext cx="6225322" cy="4040660"/>
          </a:xfrm>
          <a:prstGeom prst="rect">
            <a:avLst/>
          </a:prstGeom>
          <a:noFill/>
        </p:spPr>
      </p:pic>
      <p:pic>
        <p:nvPicPr>
          <p:cNvPr id="5" name="Picture 2" descr="Then the robbers ran off, leaving the traveller to die. – Slide 9">
            <a:extLst>
              <a:ext uri="{FF2B5EF4-FFF2-40B4-BE49-F238E27FC236}">
                <a16:creationId xmlns:a16="http://schemas.microsoft.com/office/drawing/2014/main" id="{38D43890-461B-F6FE-3FBB-69D05DC6C44B}"/>
              </a:ext>
            </a:extLst>
          </p:cNvPr>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5844746" y="12357"/>
            <a:ext cx="6347254" cy="3696159"/>
          </a:xfrm>
          <a:prstGeom prst="rect">
            <a:avLst/>
          </a:prstGeom>
          <a:noFill/>
        </p:spPr>
      </p:pic>
      <p:sp>
        <p:nvSpPr>
          <p:cNvPr id="6" name="TextBox 5">
            <a:extLst>
              <a:ext uri="{FF2B5EF4-FFF2-40B4-BE49-F238E27FC236}">
                <a16:creationId xmlns:a16="http://schemas.microsoft.com/office/drawing/2014/main" id="{662436B3-495F-9058-CB9A-8F6C3E224709}"/>
              </a:ext>
            </a:extLst>
          </p:cNvPr>
          <p:cNvSpPr txBox="1"/>
          <p:nvPr/>
        </p:nvSpPr>
        <p:spPr>
          <a:xfrm>
            <a:off x="2326765" y="279737"/>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
        <p:nvSpPr>
          <p:cNvPr id="8" name="Rectangle: Diagonal Corners Rounded 7">
            <a:extLst>
              <a:ext uri="{FF2B5EF4-FFF2-40B4-BE49-F238E27FC236}">
                <a16:creationId xmlns:a16="http://schemas.microsoft.com/office/drawing/2014/main" id="{612BBE00-C8EE-2BAF-6006-13B69D9D5C13}"/>
              </a:ext>
            </a:extLst>
          </p:cNvPr>
          <p:cNvSpPr/>
          <p:nvPr/>
        </p:nvSpPr>
        <p:spPr>
          <a:xfrm>
            <a:off x="2141838" y="242668"/>
            <a:ext cx="7908324" cy="1013254"/>
          </a:xfrm>
          <a:prstGeom prst="round2Diag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EDBE357B-AB14-0A97-81B3-5D8C19EA190F}"/>
              </a:ext>
            </a:extLst>
          </p:cNvPr>
          <p:cNvSpPr txBox="1"/>
          <p:nvPr/>
        </p:nvSpPr>
        <p:spPr>
          <a:xfrm>
            <a:off x="2253048" y="181509"/>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
        <p:nvSpPr>
          <p:cNvPr id="10" name="Rectangle 9">
            <a:extLst>
              <a:ext uri="{FF2B5EF4-FFF2-40B4-BE49-F238E27FC236}">
                <a16:creationId xmlns:a16="http://schemas.microsoft.com/office/drawing/2014/main" id="{50E65B71-4936-D80E-F90A-3B6AEAA05A23}"/>
              </a:ext>
            </a:extLst>
          </p:cNvPr>
          <p:cNvSpPr/>
          <p:nvPr/>
        </p:nvSpPr>
        <p:spPr>
          <a:xfrm>
            <a:off x="457200" y="1660544"/>
            <a:ext cx="11195222" cy="4799110"/>
          </a:xfrm>
          <a:prstGeom prst="rect">
            <a:avLst/>
          </a:prstGeom>
          <a:solidFill>
            <a:srgbClr val="FFFF00">
              <a:alpha val="6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A94AA4F9-3F5B-7DF7-2921-B4DAEBE3B90F}"/>
              </a:ext>
            </a:extLst>
          </p:cNvPr>
          <p:cNvSpPr txBox="1"/>
          <p:nvPr/>
        </p:nvSpPr>
        <p:spPr>
          <a:xfrm>
            <a:off x="539578" y="1867803"/>
            <a:ext cx="10840995" cy="4216539"/>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Learn what it means to love our neighbor</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Selfless, sacrificial commitment to another</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Why did first two not stop &amp; help?</a:t>
            </a:r>
          </a:p>
          <a:p>
            <a:pPr marL="742950" lvl="1" indent="-285750" eaLnBrk="1" fontAlgn="auto" hangingPunct="1">
              <a:spcBef>
                <a:spcPts val="0"/>
              </a:spcBef>
              <a:spcAft>
                <a:spcPts val="0"/>
              </a:spcAft>
              <a:buFont typeface="Arial" panose="020B0604020202020204" pitchFamily="34" charset="0"/>
              <a:buChar char="•"/>
              <a:defRPr/>
            </a:pPr>
            <a:r>
              <a:rPr lang="en-US" sz="3200" b="1" i="1" dirty="0">
                <a:ln>
                  <a:solidFill>
                    <a:schemeClr val="tx1"/>
                  </a:solidFill>
                </a:ln>
                <a:solidFill>
                  <a:schemeClr val="accent1">
                    <a:lumMod val="75000"/>
                  </a:schemeClr>
                </a:solidFill>
                <a:latin typeface="Abadi" panose="020B0604020104020204" pitchFamily="34" charset="0"/>
              </a:rPr>
              <a:t>What if robbers were nearby?</a:t>
            </a:r>
          </a:p>
          <a:p>
            <a:pPr marL="742950" lvl="1" indent="-285750" eaLnBrk="1" fontAlgn="auto" hangingPunct="1">
              <a:spcBef>
                <a:spcPts val="0"/>
              </a:spcBef>
              <a:spcAft>
                <a:spcPts val="0"/>
              </a:spcAft>
              <a:buFont typeface="Arial" panose="020B0604020202020204" pitchFamily="34" charset="0"/>
              <a:buChar char="•"/>
              <a:defRPr/>
            </a:pPr>
            <a:r>
              <a:rPr lang="en-US" sz="3200" b="1" i="1" dirty="0">
                <a:ln>
                  <a:solidFill>
                    <a:schemeClr val="tx1"/>
                  </a:solidFill>
                </a:ln>
                <a:solidFill>
                  <a:schemeClr val="accent1">
                    <a:lumMod val="75000"/>
                  </a:schemeClr>
                </a:solidFill>
                <a:latin typeface="Abadi" panose="020B0604020104020204" pitchFamily="34" charset="0"/>
              </a:rPr>
              <a:t>May need to get to Jericho for important religious work</a:t>
            </a:r>
          </a:p>
          <a:p>
            <a:pPr marL="742950" lvl="1" indent="-285750" eaLnBrk="1" fontAlgn="auto" hangingPunct="1">
              <a:spcBef>
                <a:spcPts val="0"/>
              </a:spcBef>
              <a:spcAft>
                <a:spcPts val="0"/>
              </a:spcAft>
              <a:buFont typeface="Arial" panose="020B0604020202020204" pitchFamily="34" charset="0"/>
              <a:buChar char="•"/>
              <a:defRPr/>
            </a:pPr>
            <a:r>
              <a:rPr lang="en-US" sz="3200" b="1" i="1" dirty="0">
                <a:ln>
                  <a:solidFill>
                    <a:schemeClr val="tx1"/>
                  </a:solidFill>
                </a:ln>
                <a:solidFill>
                  <a:schemeClr val="accent1">
                    <a:lumMod val="75000"/>
                  </a:schemeClr>
                </a:solidFill>
                <a:latin typeface="Abadi" panose="020B0604020104020204" pitchFamily="34" charset="0"/>
              </a:rPr>
              <a:t>May have been on way home</a:t>
            </a:r>
          </a:p>
          <a:p>
            <a:pPr marL="742950" lvl="1" indent="-285750" eaLnBrk="1" fontAlgn="auto" hangingPunct="1">
              <a:spcBef>
                <a:spcPts val="0"/>
              </a:spcBef>
              <a:spcAft>
                <a:spcPts val="0"/>
              </a:spcAft>
              <a:buFont typeface="Arial" panose="020B0604020202020204" pitchFamily="34" charset="0"/>
              <a:buChar char="•"/>
              <a:defRPr/>
            </a:pPr>
            <a:r>
              <a:rPr lang="en-US" sz="3200" b="1" i="1" dirty="0">
                <a:ln>
                  <a:solidFill>
                    <a:schemeClr val="tx1"/>
                  </a:solidFill>
                </a:ln>
                <a:solidFill>
                  <a:schemeClr val="accent1">
                    <a:lumMod val="75000"/>
                  </a:schemeClr>
                </a:solidFill>
                <a:latin typeface="Abadi" panose="020B0604020104020204" pitchFamily="34" charset="0"/>
              </a:rPr>
              <a:t>Would have been very unpleasant</a:t>
            </a:r>
          </a:p>
          <a:p>
            <a:pPr marL="742950" lvl="1" indent="-285750" eaLnBrk="1" fontAlgn="auto" hangingPunct="1">
              <a:spcBef>
                <a:spcPts val="0"/>
              </a:spcBef>
              <a:spcAft>
                <a:spcPts val="0"/>
              </a:spcAft>
              <a:buFont typeface="Arial" panose="020B0604020202020204" pitchFamily="34" charset="0"/>
              <a:buChar char="•"/>
              <a:defRPr/>
            </a:pPr>
            <a:r>
              <a:rPr lang="en-US" sz="3200" b="1" i="1" dirty="0">
                <a:ln>
                  <a:solidFill>
                    <a:schemeClr val="tx1"/>
                  </a:solidFill>
                </a:ln>
                <a:solidFill>
                  <a:schemeClr val="accent1">
                    <a:lumMod val="75000"/>
                  </a:schemeClr>
                </a:solidFill>
                <a:latin typeface="Abadi" panose="020B0604020104020204" pitchFamily="34" charset="0"/>
              </a:rPr>
              <a:t>This was a job for a doctor not a priest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e next day he took out two silver coins and gave them to the innkeeper. – Slide 26">
            <a:extLst>
              <a:ext uri="{FF2B5EF4-FFF2-40B4-BE49-F238E27FC236}">
                <a16:creationId xmlns:a16="http://schemas.microsoft.com/office/drawing/2014/main" id="{B4D69181-0A46-9D3D-37C4-7523B2FCA4D5}"/>
              </a:ext>
            </a:extLst>
          </p:cNvPr>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2230" y="1994016"/>
            <a:ext cx="7061960" cy="5296470"/>
          </a:xfrm>
          <a:prstGeom prst="rect">
            <a:avLst/>
          </a:prstGeom>
          <a:noFill/>
        </p:spPr>
      </p:pic>
      <p:pic>
        <p:nvPicPr>
          <p:cNvPr id="3" name="Picture 8" descr="He poured oil and wine on his injuries ... – Slide 20">
            <a:extLst>
              <a:ext uri="{FF2B5EF4-FFF2-40B4-BE49-F238E27FC236}">
                <a16:creationId xmlns:a16="http://schemas.microsoft.com/office/drawing/2014/main" id="{C7206CBA-ABCA-72B0-10F5-3431928B82D7}"/>
              </a:ext>
            </a:extLst>
          </p:cNvPr>
          <p:cNvPicPr>
            <a:picLocks noChangeAspect="1" noChangeArrowheads="1"/>
          </p:cNvPicPr>
          <p:nvPr/>
        </p:nvPicPr>
        <p:blipFill rotWithShape="1">
          <a:blip r:embed="rId3">
            <a:duotone>
              <a:schemeClr val="bg2">
                <a:shade val="45000"/>
                <a:satMod val="135000"/>
              </a:schemeClr>
              <a:prstClr val="white"/>
            </a:duotone>
          </a:blip>
          <a:srcRect b="14077"/>
          <a:stretch/>
        </p:blipFill>
        <p:spPr bwMode="auto">
          <a:xfrm>
            <a:off x="5988908" y="3708516"/>
            <a:ext cx="6203092" cy="3997412"/>
          </a:xfrm>
          <a:prstGeom prst="rect">
            <a:avLst/>
          </a:prstGeom>
          <a:noFill/>
        </p:spPr>
      </p:pic>
      <p:pic>
        <p:nvPicPr>
          <p:cNvPr id="4" name="Picture 8">
            <a:extLst>
              <a:ext uri="{FF2B5EF4-FFF2-40B4-BE49-F238E27FC236}">
                <a16:creationId xmlns:a16="http://schemas.microsoft.com/office/drawing/2014/main" id="{AD83F31A-D15B-7DAD-E5CD-130B0D3CE4D3}"/>
              </a:ext>
            </a:extLst>
          </p:cNvPr>
          <p:cNvPicPr>
            <a:picLocks noChangeAspect="1" noChangeArrowheads="1"/>
          </p:cNvPicPr>
          <p:nvPr/>
        </p:nvPicPr>
        <p:blipFill rotWithShape="1">
          <a:blip r:embed="rId4">
            <a:duotone>
              <a:schemeClr val="bg2">
                <a:shade val="45000"/>
                <a:satMod val="135000"/>
              </a:schemeClr>
              <a:prstClr val="white"/>
            </a:duotone>
          </a:blip>
          <a:srcRect b="13921"/>
          <a:stretch/>
        </p:blipFill>
        <p:spPr bwMode="auto">
          <a:xfrm>
            <a:off x="0" y="-369213"/>
            <a:ext cx="6225322" cy="4040660"/>
          </a:xfrm>
          <a:prstGeom prst="rect">
            <a:avLst/>
          </a:prstGeom>
          <a:noFill/>
        </p:spPr>
      </p:pic>
      <p:pic>
        <p:nvPicPr>
          <p:cNvPr id="5" name="Picture 2" descr="Then the robbers ran off, leaving the traveller to die. – Slide 9">
            <a:extLst>
              <a:ext uri="{FF2B5EF4-FFF2-40B4-BE49-F238E27FC236}">
                <a16:creationId xmlns:a16="http://schemas.microsoft.com/office/drawing/2014/main" id="{79FA4BD6-EEE6-30FC-EC6E-51A707B12668}"/>
              </a:ext>
            </a:extLst>
          </p:cNvPr>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5844746" y="12357"/>
            <a:ext cx="6347254" cy="3696159"/>
          </a:xfrm>
          <a:prstGeom prst="rect">
            <a:avLst/>
          </a:prstGeom>
          <a:noFill/>
        </p:spPr>
      </p:pic>
      <p:sp>
        <p:nvSpPr>
          <p:cNvPr id="6" name="TextBox 5">
            <a:extLst>
              <a:ext uri="{FF2B5EF4-FFF2-40B4-BE49-F238E27FC236}">
                <a16:creationId xmlns:a16="http://schemas.microsoft.com/office/drawing/2014/main" id="{BCDF6087-F2E4-729D-9ED6-AF81F06EC4DA}"/>
              </a:ext>
            </a:extLst>
          </p:cNvPr>
          <p:cNvSpPr txBox="1"/>
          <p:nvPr/>
        </p:nvSpPr>
        <p:spPr>
          <a:xfrm>
            <a:off x="2326765" y="279737"/>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
        <p:nvSpPr>
          <p:cNvPr id="8" name="Rectangle: Diagonal Corners Rounded 7">
            <a:extLst>
              <a:ext uri="{FF2B5EF4-FFF2-40B4-BE49-F238E27FC236}">
                <a16:creationId xmlns:a16="http://schemas.microsoft.com/office/drawing/2014/main" id="{639A37A3-E941-57AF-4DD4-1A0ADD9997E2}"/>
              </a:ext>
            </a:extLst>
          </p:cNvPr>
          <p:cNvSpPr/>
          <p:nvPr/>
        </p:nvSpPr>
        <p:spPr>
          <a:xfrm>
            <a:off x="2141838" y="242668"/>
            <a:ext cx="7908324" cy="1013254"/>
          </a:xfrm>
          <a:prstGeom prst="round2Diag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908B4E8B-3D79-5827-823F-B5CD5E78095F}"/>
              </a:ext>
            </a:extLst>
          </p:cNvPr>
          <p:cNvSpPr txBox="1"/>
          <p:nvPr/>
        </p:nvSpPr>
        <p:spPr>
          <a:xfrm>
            <a:off x="2253048" y="181509"/>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
        <p:nvSpPr>
          <p:cNvPr id="10" name="Rectangle 9">
            <a:extLst>
              <a:ext uri="{FF2B5EF4-FFF2-40B4-BE49-F238E27FC236}">
                <a16:creationId xmlns:a16="http://schemas.microsoft.com/office/drawing/2014/main" id="{AFBE7FC8-5931-EF1F-DE14-D1E636FBAB02}"/>
              </a:ext>
            </a:extLst>
          </p:cNvPr>
          <p:cNvSpPr/>
          <p:nvPr/>
        </p:nvSpPr>
        <p:spPr>
          <a:xfrm>
            <a:off x="457200" y="1651117"/>
            <a:ext cx="11195222" cy="3439867"/>
          </a:xfrm>
          <a:prstGeom prst="rect">
            <a:avLst/>
          </a:prstGeom>
          <a:solidFill>
            <a:srgbClr val="FFFF00">
              <a:alpha val="6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63DADA50-AB06-BBF9-DD6E-0F9E7C26A03B}"/>
              </a:ext>
            </a:extLst>
          </p:cNvPr>
          <p:cNvSpPr txBox="1"/>
          <p:nvPr/>
        </p:nvSpPr>
        <p:spPr>
          <a:xfrm>
            <a:off x="539578" y="1867803"/>
            <a:ext cx="10840995" cy="2923877"/>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Priest should have been the first to help</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Had been taught in Law to love others </a:t>
            </a:r>
            <a:r>
              <a:rPr lang="en-US" sz="3200" b="1" dirty="0">
                <a:ln>
                  <a:solidFill>
                    <a:schemeClr val="tx1"/>
                  </a:solidFill>
                </a:ln>
                <a:solidFill>
                  <a:schemeClr val="accent6">
                    <a:lumMod val="50000"/>
                  </a:schemeClr>
                </a:solidFill>
                <a:latin typeface="Abadi" panose="020B0604020104020204" pitchFamily="34" charset="0"/>
              </a:rPr>
              <a:t>(Lev. 19:33-34)</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Separated love (neighborliness) from their religion</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Showed how shallow their faith was</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Knew Law but unwilling to apply it</a:t>
            </a:r>
            <a:endParaRPr lang="en-US" sz="4000" b="1" dirty="0">
              <a:ln>
                <a:solidFill>
                  <a:schemeClr val="tx1"/>
                </a:solidFill>
              </a:ln>
              <a:solidFill>
                <a:schemeClr val="accent1">
                  <a:lumMod val="75000"/>
                </a:schemeClr>
              </a:solidFill>
              <a:latin typeface="Abadi" panose="020B06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e next day he took out two silver coins and gave them to the innkeeper. – Slide 26">
            <a:extLst>
              <a:ext uri="{FF2B5EF4-FFF2-40B4-BE49-F238E27FC236}">
                <a16:creationId xmlns:a16="http://schemas.microsoft.com/office/drawing/2014/main" id="{B4D69181-0A46-9D3D-37C4-7523B2FCA4D5}"/>
              </a:ext>
            </a:extLst>
          </p:cNvPr>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2230" y="1994016"/>
            <a:ext cx="7061960" cy="5296470"/>
          </a:xfrm>
          <a:prstGeom prst="rect">
            <a:avLst/>
          </a:prstGeom>
          <a:noFill/>
        </p:spPr>
      </p:pic>
      <p:pic>
        <p:nvPicPr>
          <p:cNvPr id="3" name="Picture 8" descr="He poured oil and wine on his injuries ... – Slide 20">
            <a:extLst>
              <a:ext uri="{FF2B5EF4-FFF2-40B4-BE49-F238E27FC236}">
                <a16:creationId xmlns:a16="http://schemas.microsoft.com/office/drawing/2014/main" id="{C7206CBA-ABCA-72B0-10F5-3431928B82D7}"/>
              </a:ext>
            </a:extLst>
          </p:cNvPr>
          <p:cNvPicPr>
            <a:picLocks noChangeAspect="1" noChangeArrowheads="1"/>
          </p:cNvPicPr>
          <p:nvPr/>
        </p:nvPicPr>
        <p:blipFill rotWithShape="1">
          <a:blip r:embed="rId3">
            <a:duotone>
              <a:schemeClr val="bg2">
                <a:shade val="45000"/>
                <a:satMod val="135000"/>
              </a:schemeClr>
              <a:prstClr val="white"/>
            </a:duotone>
          </a:blip>
          <a:srcRect b="14077"/>
          <a:stretch/>
        </p:blipFill>
        <p:spPr bwMode="auto">
          <a:xfrm>
            <a:off x="5988908" y="3708516"/>
            <a:ext cx="6203092" cy="3997412"/>
          </a:xfrm>
          <a:prstGeom prst="rect">
            <a:avLst/>
          </a:prstGeom>
          <a:noFill/>
        </p:spPr>
      </p:pic>
      <p:pic>
        <p:nvPicPr>
          <p:cNvPr id="4" name="Picture 8">
            <a:extLst>
              <a:ext uri="{FF2B5EF4-FFF2-40B4-BE49-F238E27FC236}">
                <a16:creationId xmlns:a16="http://schemas.microsoft.com/office/drawing/2014/main" id="{AD83F31A-D15B-7DAD-E5CD-130B0D3CE4D3}"/>
              </a:ext>
            </a:extLst>
          </p:cNvPr>
          <p:cNvPicPr>
            <a:picLocks noChangeAspect="1" noChangeArrowheads="1"/>
          </p:cNvPicPr>
          <p:nvPr/>
        </p:nvPicPr>
        <p:blipFill rotWithShape="1">
          <a:blip r:embed="rId4">
            <a:duotone>
              <a:schemeClr val="bg2">
                <a:shade val="45000"/>
                <a:satMod val="135000"/>
              </a:schemeClr>
              <a:prstClr val="white"/>
            </a:duotone>
          </a:blip>
          <a:srcRect b="13921"/>
          <a:stretch/>
        </p:blipFill>
        <p:spPr bwMode="auto">
          <a:xfrm>
            <a:off x="0" y="-369213"/>
            <a:ext cx="6225322" cy="4040660"/>
          </a:xfrm>
          <a:prstGeom prst="rect">
            <a:avLst/>
          </a:prstGeom>
          <a:noFill/>
        </p:spPr>
      </p:pic>
      <p:pic>
        <p:nvPicPr>
          <p:cNvPr id="5" name="Picture 2" descr="Then the robbers ran off, leaving the traveller to die. – Slide 9">
            <a:extLst>
              <a:ext uri="{FF2B5EF4-FFF2-40B4-BE49-F238E27FC236}">
                <a16:creationId xmlns:a16="http://schemas.microsoft.com/office/drawing/2014/main" id="{79FA4BD6-EEE6-30FC-EC6E-51A707B12668}"/>
              </a:ext>
            </a:extLst>
          </p:cNvPr>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5844746" y="12357"/>
            <a:ext cx="6347254" cy="3696159"/>
          </a:xfrm>
          <a:prstGeom prst="rect">
            <a:avLst/>
          </a:prstGeom>
          <a:noFill/>
        </p:spPr>
      </p:pic>
      <p:sp>
        <p:nvSpPr>
          <p:cNvPr id="6" name="TextBox 5">
            <a:extLst>
              <a:ext uri="{FF2B5EF4-FFF2-40B4-BE49-F238E27FC236}">
                <a16:creationId xmlns:a16="http://schemas.microsoft.com/office/drawing/2014/main" id="{BCDF6087-F2E4-729D-9ED6-AF81F06EC4DA}"/>
              </a:ext>
            </a:extLst>
          </p:cNvPr>
          <p:cNvSpPr txBox="1"/>
          <p:nvPr/>
        </p:nvSpPr>
        <p:spPr>
          <a:xfrm>
            <a:off x="2326765" y="279737"/>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
        <p:nvSpPr>
          <p:cNvPr id="8" name="Rectangle: Diagonal Corners Rounded 7">
            <a:extLst>
              <a:ext uri="{FF2B5EF4-FFF2-40B4-BE49-F238E27FC236}">
                <a16:creationId xmlns:a16="http://schemas.microsoft.com/office/drawing/2014/main" id="{639A37A3-E941-57AF-4DD4-1A0ADD9997E2}"/>
              </a:ext>
            </a:extLst>
          </p:cNvPr>
          <p:cNvSpPr/>
          <p:nvPr/>
        </p:nvSpPr>
        <p:spPr>
          <a:xfrm>
            <a:off x="2141838" y="242668"/>
            <a:ext cx="7908324" cy="1013254"/>
          </a:xfrm>
          <a:prstGeom prst="round2Diag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908B4E8B-3D79-5827-823F-B5CD5E78095F}"/>
              </a:ext>
            </a:extLst>
          </p:cNvPr>
          <p:cNvSpPr txBox="1"/>
          <p:nvPr/>
        </p:nvSpPr>
        <p:spPr>
          <a:xfrm>
            <a:off x="2253048" y="181509"/>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
        <p:nvSpPr>
          <p:cNvPr id="10" name="Rectangle 9">
            <a:extLst>
              <a:ext uri="{FF2B5EF4-FFF2-40B4-BE49-F238E27FC236}">
                <a16:creationId xmlns:a16="http://schemas.microsoft.com/office/drawing/2014/main" id="{AFBE7FC8-5931-EF1F-DE14-D1E636FBAB02}"/>
              </a:ext>
            </a:extLst>
          </p:cNvPr>
          <p:cNvSpPr/>
          <p:nvPr/>
        </p:nvSpPr>
        <p:spPr>
          <a:xfrm>
            <a:off x="457200" y="1651117"/>
            <a:ext cx="11195222" cy="3439867"/>
          </a:xfrm>
          <a:prstGeom prst="rect">
            <a:avLst/>
          </a:prstGeom>
          <a:solidFill>
            <a:srgbClr val="FFFF00">
              <a:alpha val="6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63DADA50-AB06-BBF9-DD6E-0F9E7C26A03B}"/>
              </a:ext>
            </a:extLst>
          </p:cNvPr>
          <p:cNvSpPr txBox="1"/>
          <p:nvPr/>
        </p:nvSpPr>
        <p:spPr>
          <a:xfrm>
            <a:off x="539578" y="1867803"/>
            <a:ext cx="10840995" cy="2369880"/>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You &amp; I may  be guilty of being the priest &amp; Levite</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Must practice pure &amp; undefiled religion</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Pure religion involves us active in the lives of others</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Do something positive for those most in need</a:t>
            </a:r>
            <a:endParaRPr lang="en-US" sz="4000" b="1" dirty="0">
              <a:ln>
                <a:solidFill>
                  <a:schemeClr val="tx1"/>
                </a:solidFill>
              </a:ln>
              <a:solidFill>
                <a:schemeClr val="accent1">
                  <a:lumMod val="75000"/>
                </a:schemeClr>
              </a:solidFill>
              <a:latin typeface="Abadi" panose="020B0604020104020204" pitchFamily="34" charset="0"/>
            </a:endParaRPr>
          </a:p>
        </p:txBody>
      </p:sp>
    </p:spTree>
    <p:extLst>
      <p:ext uri="{BB962C8B-B14F-4D97-AF65-F5344CB8AC3E}">
        <p14:creationId xmlns:p14="http://schemas.microsoft.com/office/powerpoint/2010/main" val="9760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e next day he took out two silver coins and gave them to the innkeeper. – Slide 26">
            <a:extLst>
              <a:ext uri="{FF2B5EF4-FFF2-40B4-BE49-F238E27FC236}">
                <a16:creationId xmlns:a16="http://schemas.microsoft.com/office/drawing/2014/main" id="{B4D69181-0A46-9D3D-37C4-7523B2FCA4D5}"/>
              </a:ext>
            </a:extLst>
          </p:cNvPr>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2230" y="1994016"/>
            <a:ext cx="7061960" cy="5296470"/>
          </a:xfrm>
          <a:prstGeom prst="rect">
            <a:avLst/>
          </a:prstGeom>
          <a:noFill/>
        </p:spPr>
      </p:pic>
      <p:pic>
        <p:nvPicPr>
          <p:cNvPr id="3" name="Picture 8" descr="He poured oil and wine on his injuries ... – Slide 20">
            <a:extLst>
              <a:ext uri="{FF2B5EF4-FFF2-40B4-BE49-F238E27FC236}">
                <a16:creationId xmlns:a16="http://schemas.microsoft.com/office/drawing/2014/main" id="{C7206CBA-ABCA-72B0-10F5-3431928B82D7}"/>
              </a:ext>
            </a:extLst>
          </p:cNvPr>
          <p:cNvPicPr>
            <a:picLocks noChangeAspect="1" noChangeArrowheads="1"/>
          </p:cNvPicPr>
          <p:nvPr/>
        </p:nvPicPr>
        <p:blipFill rotWithShape="1">
          <a:blip r:embed="rId3">
            <a:duotone>
              <a:schemeClr val="bg2">
                <a:shade val="45000"/>
                <a:satMod val="135000"/>
              </a:schemeClr>
              <a:prstClr val="white"/>
            </a:duotone>
          </a:blip>
          <a:srcRect b="14077"/>
          <a:stretch/>
        </p:blipFill>
        <p:spPr bwMode="auto">
          <a:xfrm>
            <a:off x="5988908" y="3708516"/>
            <a:ext cx="6203092" cy="3997412"/>
          </a:xfrm>
          <a:prstGeom prst="rect">
            <a:avLst/>
          </a:prstGeom>
          <a:noFill/>
        </p:spPr>
      </p:pic>
      <p:pic>
        <p:nvPicPr>
          <p:cNvPr id="4" name="Picture 8">
            <a:extLst>
              <a:ext uri="{FF2B5EF4-FFF2-40B4-BE49-F238E27FC236}">
                <a16:creationId xmlns:a16="http://schemas.microsoft.com/office/drawing/2014/main" id="{AD83F31A-D15B-7DAD-E5CD-130B0D3CE4D3}"/>
              </a:ext>
            </a:extLst>
          </p:cNvPr>
          <p:cNvPicPr>
            <a:picLocks noChangeAspect="1" noChangeArrowheads="1"/>
          </p:cNvPicPr>
          <p:nvPr/>
        </p:nvPicPr>
        <p:blipFill rotWithShape="1">
          <a:blip r:embed="rId4">
            <a:duotone>
              <a:schemeClr val="bg2">
                <a:shade val="45000"/>
                <a:satMod val="135000"/>
              </a:schemeClr>
              <a:prstClr val="white"/>
            </a:duotone>
          </a:blip>
          <a:srcRect b="13921"/>
          <a:stretch/>
        </p:blipFill>
        <p:spPr bwMode="auto">
          <a:xfrm>
            <a:off x="0" y="-369213"/>
            <a:ext cx="6225322" cy="4040660"/>
          </a:xfrm>
          <a:prstGeom prst="rect">
            <a:avLst/>
          </a:prstGeom>
          <a:noFill/>
        </p:spPr>
      </p:pic>
      <p:pic>
        <p:nvPicPr>
          <p:cNvPr id="5" name="Picture 2" descr="Then the robbers ran off, leaving the traveller to die. – Slide 9">
            <a:extLst>
              <a:ext uri="{FF2B5EF4-FFF2-40B4-BE49-F238E27FC236}">
                <a16:creationId xmlns:a16="http://schemas.microsoft.com/office/drawing/2014/main" id="{79FA4BD6-EEE6-30FC-EC6E-51A707B12668}"/>
              </a:ext>
            </a:extLst>
          </p:cNvPr>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5844746" y="12357"/>
            <a:ext cx="6347254" cy="3696159"/>
          </a:xfrm>
          <a:prstGeom prst="rect">
            <a:avLst/>
          </a:prstGeom>
          <a:noFill/>
        </p:spPr>
      </p:pic>
      <p:sp>
        <p:nvSpPr>
          <p:cNvPr id="6" name="TextBox 5">
            <a:extLst>
              <a:ext uri="{FF2B5EF4-FFF2-40B4-BE49-F238E27FC236}">
                <a16:creationId xmlns:a16="http://schemas.microsoft.com/office/drawing/2014/main" id="{BCDF6087-F2E4-729D-9ED6-AF81F06EC4DA}"/>
              </a:ext>
            </a:extLst>
          </p:cNvPr>
          <p:cNvSpPr txBox="1"/>
          <p:nvPr/>
        </p:nvSpPr>
        <p:spPr>
          <a:xfrm>
            <a:off x="2326765" y="279737"/>
            <a:ext cx="7797114" cy="1015663"/>
          </a:xfrm>
          <a:prstGeom prst="rect">
            <a:avLst/>
          </a:prstGeom>
          <a:noFill/>
        </p:spPr>
        <p:txBody>
          <a:bodyPr>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How to Apply?</a:t>
            </a:r>
          </a:p>
        </p:txBody>
      </p:sp>
      <p:sp>
        <p:nvSpPr>
          <p:cNvPr id="8" name="Rectangle: Diagonal Corners Rounded 7">
            <a:extLst>
              <a:ext uri="{FF2B5EF4-FFF2-40B4-BE49-F238E27FC236}">
                <a16:creationId xmlns:a16="http://schemas.microsoft.com/office/drawing/2014/main" id="{639A37A3-E941-57AF-4DD4-1A0ADD9997E2}"/>
              </a:ext>
            </a:extLst>
          </p:cNvPr>
          <p:cNvSpPr/>
          <p:nvPr/>
        </p:nvSpPr>
        <p:spPr>
          <a:xfrm>
            <a:off x="539578" y="242668"/>
            <a:ext cx="11112844" cy="1013254"/>
          </a:xfrm>
          <a:prstGeom prst="round2Diag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908B4E8B-3D79-5827-823F-B5CD5E78095F}"/>
              </a:ext>
            </a:extLst>
          </p:cNvPr>
          <p:cNvSpPr txBox="1"/>
          <p:nvPr/>
        </p:nvSpPr>
        <p:spPr>
          <a:xfrm>
            <a:off x="539578" y="181509"/>
            <a:ext cx="11073290" cy="1015663"/>
          </a:xfrm>
          <a:prstGeom prst="rect">
            <a:avLst/>
          </a:prstGeom>
          <a:noFill/>
        </p:spPr>
        <p:txBody>
          <a:bodyPr wrap="square">
            <a:spAutoFit/>
          </a:bodyPr>
          <a:lstStyle/>
          <a:p>
            <a:pPr algn="ctr" eaLnBrk="1" fontAlgn="auto" hangingPunct="1">
              <a:spcBef>
                <a:spcPts val="0"/>
              </a:spcBef>
              <a:spcAft>
                <a:spcPts val="0"/>
              </a:spcAft>
              <a:defRPr/>
            </a:pPr>
            <a:r>
              <a:rPr lang="en-US" sz="6000" dirty="0">
                <a:ln>
                  <a:solidFill>
                    <a:srgbClr val="FFFF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Lessons to Take to Heart</a:t>
            </a:r>
          </a:p>
        </p:txBody>
      </p:sp>
      <p:sp>
        <p:nvSpPr>
          <p:cNvPr id="10" name="Rectangle 9">
            <a:extLst>
              <a:ext uri="{FF2B5EF4-FFF2-40B4-BE49-F238E27FC236}">
                <a16:creationId xmlns:a16="http://schemas.microsoft.com/office/drawing/2014/main" id="{AFBE7FC8-5931-EF1F-DE14-D1E636FBAB02}"/>
              </a:ext>
            </a:extLst>
          </p:cNvPr>
          <p:cNvSpPr/>
          <p:nvPr/>
        </p:nvSpPr>
        <p:spPr>
          <a:xfrm>
            <a:off x="457200" y="1651117"/>
            <a:ext cx="11195222" cy="3771899"/>
          </a:xfrm>
          <a:prstGeom prst="rect">
            <a:avLst/>
          </a:prstGeom>
          <a:solidFill>
            <a:srgbClr val="FFFF00">
              <a:alpha val="6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63DADA50-AB06-BBF9-DD6E-0F9E7C26A03B}"/>
              </a:ext>
            </a:extLst>
          </p:cNvPr>
          <p:cNvSpPr txBox="1"/>
          <p:nvPr/>
        </p:nvSpPr>
        <p:spPr>
          <a:xfrm>
            <a:off x="539578" y="1867803"/>
            <a:ext cx="10840995" cy="3477875"/>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Treat others the way we want to be treated</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Jesus broke down social/racial barriers, thus we must avoid prejudice</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Jesus wants us to do good for all </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Doing good is pleasing sacrifice</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chemeClr val="tx1"/>
                  </a:solidFill>
                </a:ln>
                <a:solidFill>
                  <a:schemeClr val="accent6">
                    <a:lumMod val="50000"/>
                  </a:schemeClr>
                </a:solidFill>
                <a:latin typeface="Abadi" panose="020B0604020104020204" pitchFamily="34" charset="0"/>
              </a:rPr>
              <a:t>Love in deed &amp; not just words</a:t>
            </a:r>
            <a:endParaRPr lang="en-US" sz="4000" b="1" dirty="0">
              <a:ln>
                <a:solidFill>
                  <a:schemeClr val="tx1"/>
                </a:solidFill>
              </a:ln>
              <a:solidFill>
                <a:schemeClr val="accent1">
                  <a:lumMod val="75000"/>
                </a:schemeClr>
              </a:solidFill>
              <a:latin typeface="Abadi" panose="020B0604020104020204" pitchFamily="34" charset="0"/>
            </a:endParaRPr>
          </a:p>
        </p:txBody>
      </p:sp>
    </p:spTree>
    <p:extLst>
      <p:ext uri="{BB962C8B-B14F-4D97-AF65-F5344CB8AC3E}">
        <p14:creationId xmlns:p14="http://schemas.microsoft.com/office/powerpoint/2010/main" val="28173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DE5FAE19-0948-E33F-C72F-BD78898F1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12379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E7623AD-55E3-7B7F-A04A-83C47B47DB10}"/>
              </a:ext>
            </a:extLst>
          </p:cNvPr>
          <p:cNvSpPr txBox="1"/>
          <p:nvPr/>
        </p:nvSpPr>
        <p:spPr>
          <a:xfrm>
            <a:off x="2594919" y="185351"/>
            <a:ext cx="6660292" cy="1938992"/>
          </a:xfrm>
          <a:prstGeom prst="rect">
            <a:avLst/>
          </a:prstGeom>
          <a:noFill/>
        </p:spPr>
        <p:txBody>
          <a:bodyPr>
            <a:spAutoFit/>
          </a:bodyPr>
          <a:lstStyle/>
          <a:p>
            <a:pPr algn="ctr" eaLnBrk="1" fontAlgn="auto" hangingPunct="1">
              <a:spcBef>
                <a:spcPts val="0"/>
              </a:spcBef>
              <a:spcAft>
                <a:spcPts val="0"/>
              </a:spcAft>
              <a:defRPr/>
            </a:pPr>
            <a:r>
              <a:rPr lang="en-US" sz="6000" dirty="0">
                <a:ln>
                  <a:solidFill>
                    <a:schemeClr val="tx1"/>
                  </a:solidFill>
                </a:ln>
                <a:solidFill>
                  <a:schemeClr val="bg1"/>
                </a:solidFill>
                <a:latin typeface="Aharoni" panose="02010803020104030203" pitchFamily="2" charset="-79"/>
                <a:cs typeface="Aharoni" panose="02010803020104030203" pitchFamily="2" charset="-79"/>
              </a:rPr>
              <a:t>So, who is my neighbor?</a:t>
            </a:r>
          </a:p>
        </p:txBody>
      </p:sp>
      <p:sp>
        <p:nvSpPr>
          <p:cNvPr id="4" name="Rectangle 3">
            <a:extLst>
              <a:ext uri="{FF2B5EF4-FFF2-40B4-BE49-F238E27FC236}">
                <a16:creationId xmlns:a16="http://schemas.microsoft.com/office/drawing/2014/main" id="{839ECC44-0585-F96D-BD04-7E5C1325F925}"/>
              </a:ext>
            </a:extLst>
          </p:cNvPr>
          <p:cNvSpPr/>
          <p:nvPr/>
        </p:nvSpPr>
        <p:spPr>
          <a:xfrm>
            <a:off x="321276" y="2533136"/>
            <a:ext cx="11257005" cy="1309816"/>
          </a:xfrm>
          <a:prstGeom prst="rect">
            <a:avLst/>
          </a:prstGeom>
          <a:solidFill>
            <a:schemeClr val="accent1">
              <a:alpha val="8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2DD0229C-312A-82C3-D23C-3416B9E5C3D6}"/>
              </a:ext>
            </a:extLst>
          </p:cNvPr>
          <p:cNvSpPr txBox="1">
            <a:spLocks noChangeArrowheads="1"/>
          </p:cNvSpPr>
          <p:nvPr/>
        </p:nvSpPr>
        <p:spPr bwMode="auto">
          <a:xfrm>
            <a:off x="320675" y="2713038"/>
            <a:ext cx="11256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200">
                <a:solidFill>
                  <a:schemeClr val="bg1"/>
                </a:solidFill>
                <a:latin typeface="Aharoni" pitchFamily="2" charset="0"/>
                <a:cs typeface="Aharoni" pitchFamily="2" charset="0"/>
              </a:rPr>
              <a:t>Person in need whom we can help</a:t>
            </a:r>
          </a:p>
        </p:txBody>
      </p:sp>
      <p:sp>
        <p:nvSpPr>
          <p:cNvPr id="6" name="Explosion: 14 Points 5">
            <a:extLst>
              <a:ext uri="{FF2B5EF4-FFF2-40B4-BE49-F238E27FC236}">
                <a16:creationId xmlns:a16="http://schemas.microsoft.com/office/drawing/2014/main" id="{8F288264-BAE3-13DB-D06D-7D9AE0DDABFE}"/>
              </a:ext>
            </a:extLst>
          </p:cNvPr>
          <p:cNvSpPr/>
          <p:nvPr/>
        </p:nvSpPr>
        <p:spPr>
          <a:xfrm>
            <a:off x="895865" y="-111211"/>
            <a:ext cx="9354064" cy="7080421"/>
          </a:xfrm>
          <a:prstGeom prst="irregularSeal2">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DB9E58EA-4368-636C-4429-3FBC8CC32461}"/>
              </a:ext>
            </a:extLst>
          </p:cNvPr>
          <p:cNvSpPr txBox="1">
            <a:spLocks noChangeArrowheads="1"/>
          </p:cNvSpPr>
          <p:nvPr/>
        </p:nvSpPr>
        <p:spPr bwMode="auto">
          <a:xfrm rot="-1523300">
            <a:off x="2347913" y="2533650"/>
            <a:ext cx="64500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3200" b="1">
                <a:solidFill>
                  <a:schemeClr val="bg1"/>
                </a:solidFill>
                <a:latin typeface="Abadi" pitchFamily="34" charset="0"/>
              </a:rPr>
              <a:t>Challenged to a higher standard              of love</a:t>
            </a:r>
          </a:p>
          <a:p>
            <a:pPr eaLnBrk="1" hangingPunct="1">
              <a:lnSpc>
                <a:spcPct val="100000"/>
              </a:lnSpc>
              <a:spcBef>
                <a:spcPct val="0"/>
              </a:spcBef>
            </a:pPr>
            <a:r>
              <a:rPr lang="en-US" altLang="en-US" sz="3200" b="1">
                <a:solidFill>
                  <a:schemeClr val="bg1"/>
                </a:solidFill>
                <a:latin typeface="Abadi" pitchFamily="34" charset="0"/>
              </a:rPr>
              <a:t>Higher definition of who is my neighbor</a:t>
            </a:r>
          </a:p>
          <a:p>
            <a:pPr eaLnBrk="1" hangingPunct="1">
              <a:lnSpc>
                <a:spcPct val="100000"/>
              </a:lnSpc>
              <a:spcBef>
                <a:spcPct val="0"/>
              </a:spcBef>
            </a:pPr>
            <a:r>
              <a:rPr lang="en-US" altLang="en-US" sz="3200" b="1">
                <a:solidFill>
                  <a:schemeClr val="bg1"/>
                </a:solidFill>
                <a:latin typeface="Abadi" pitchFamily="34" charset="0"/>
              </a:rPr>
              <a:t>Higher definition of compassion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609294A-8754-BDDE-9BB9-921831553052}"/>
              </a:ext>
            </a:extLst>
          </p:cNvPr>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12192000" cy="6858000"/>
          </a:xfrm>
          <a:prstGeom prst="rect">
            <a:avLst/>
          </a:prstGeom>
          <a:noFill/>
        </p:spPr>
      </p:pic>
      <p:sp>
        <p:nvSpPr>
          <p:cNvPr id="5" name="TextBox 4">
            <a:extLst>
              <a:ext uri="{FF2B5EF4-FFF2-40B4-BE49-F238E27FC236}">
                <a16:creationId xmlns:a16="http://schemas.microsoft.com/office/drawing/2014/main" id="{C6ADED06-B5B9-1010-5041-372086BEB57A}"/>
              </a:ext>
            </a:extLst>
          </p:cNvPr>
          <p:cNvSpPr txBox="1"/>
          <p:nvPr/>
        </p:nvSpPr>
        <p:spPr>
          <a:xfrm>
            <a:off x="370703" y="543697"/>
            <a:ext cx="11244648" cy="5786199"/>
          </a:xfrm>
          <a:prstGeom prst="rect">
            <a:avLst/>
          </a:prstGeom>
          <a:noFill/>
        </p:spPr>
        <p:txBody>
          <a:bodyPr>
            <a:spAutoFit/>
          </a:bodyPr>
          <a:lstStyle/>
          <a:p>
            <a:pPr eaLnBrk="1" fontAlgn="auto" hangingPunct="1">
              <a:spcBef>
                <a:spcPts val="0"/>
              </a:spcBef>
              <a:spcAft>
                <a:spcPts val="0"/>
              </a:spcAft>
              <a:defRPr/>
            </a:pPr>
            <a:r>
              <a:rPr lang="en-US" sz="4400" b="1" i="1" dirty="0">
                <a:ln>
                  <a:solidFill>
                    <a:srgbClr val="FFC000"/>
                  </a:solidFill>
                </a:ln>
                <a:solidFill>
                  <a:srgbClr val="C00000"/>
                </a:solidFill>
                <a:effectLst>
                  <a:outerShdw blurRad="60007" dist="310007" dir="7680000" sy="30000" kx="1300200" algn="ctr" rotWithShape="0">
                    <a:prstClr val="black">
                      <a:alpha val="32000"/>
                    </a:prstClr>
                  </a:outerShdw>
                </a:effectLst>
                <a:latin typeface="Abadi" panose="020B0604020104020204" pitchFamily="34" charset="0"/>
                <a:ea typeface="Times New Roman" panose="02020603050405020304" pitchFamily="18" charset="0"/>
                <a:cs typeface="Times New Roman" panose="02020603050405020304" pitchFamily="18" charset="0"/>
              </a:rPr>
              <a:t>The Lord’s lesson was this: it is not the object which is to determine love, but that love has its own measure in itself; it is like the sun, which does not ask on what it 	shall shine, or what it shall warm, but shines and warms by the very law of its own 	being, so that there is nothing hidden from its light and heat. </a:t>
            </a:r>
            <a:r>
              <a:rPr lang="en-US" sz="4400" b="1" i="1" dirty="0">
                <a:ln>
                  <a:solidFill>
                    <a:schemeClr val="tx1"/>
                  </a:solidFill>
                </a:ln>
                <a:solidFill>
                  <a:srgbClr val="C00000"/>
                </a:solidFill>
                <a:effectLst>
                  <a:outerShdw blurRad="60007" dist="310007" dir="7680000" sy="30000" kx="1300200" algn="ctr" rotWithShape="0">
                    <a:prstClr val="black">
                      <a:alpha val="32000"/>
                    </a:prstClr>
                  </a:outerShdw>
                </a:effectLst>
                <a:latin typeface="Abadi" panose="020B0604020104020204" pitchFamily="34" charset="0"/>
                <a:ea typeface="Times New Roman" panose="02020603050405020304" pitchFamily="18" charset="0"/>
                <a:cs typeface="Times New Roman" panose="02020603050405020304" pitchFamily="18" charset="0"/>
              </a:rPr>
              <a:t>(Trench)</a:t>
            </a:r>
          </a:p>
          <a:p>
            <a:pPr eaLnBrk="1" fontAlgn="auto" hangingPunct="1">
              <a:spcBef>
                <a:spcPts val="0"/>
              </a:spcBef>
              <a:spcAft>
                <a:spcPts val="0"/>
              </a:spcAft>
              <a:defRPr/>
            </a:pPr>
            <a:endParaRPr lang="en-US"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78FD3-51FA-459F-33F7-AB85D0F45AEF}"/>
              </a:ext>
            </a:extLst>
          </p:cNvPr>
          <p:cNvSpPr/>
          <p:nvPr/>
        </p:nvSpPr>
        <p:spPr>
          <a:xfrm>
            <a:off x="0" y="-94268"/>
            <a:ext cx="12792173" cy="76262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41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6261294-CC6A-4DC9-4AF7-C99D20B04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35" t="7970" r="7718" b="15240"/>
          <a:stretch>
            <a:fillRect/>
          </a:stretch>
        </p:blipFill>
        <p:spPr bwMode="auto">
          <a:xfrm>
            <a:off x="0" y="0"/>
            <a:ext cx="12192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C0F8762E-5FF7-0D1D-58A7-FF2C458C342A}"/>
              </a:ext>
            </a:extLst>
          </p:cNvPr>
          <p:cNvSpPr txBox="1">
            <a:spLocks noChangeArrowheads="1"/>
          </p:cNvSpPr>
          <p:nvPr/>
        </p:nvSpPr>
        <p:spPr bwMode="auto">
          <a:xfrm>
            <a:off x="542925" y="1914525"/>
            <a:ext cx="110966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a:latin typeface="Aharoni" pitchFamily="2" charset="0"/>
                <a:cs typeface="Aharoni" pitchFamily="2" charset="0"/>
              </a:rPr>
              <a:t>Man Robbed, Beaten and Left for Dead!!!</a:t>
            </a:r>
          </a:p>
          <a:p>
            <a:pPr algn="ctr" eaLnBrk="1" hangingPunct="1">
              <a:lnSpc>
                <a:spcPct val="100000"/>
              </a:lnSpc>
              <a:spcBef>
                <a:spcPct val="0"/>
              </a:spcBef>
              <a:buFontTx/>
              <a:buNone/>
            </a:pPr>
            <a:r>
              <a:rPr lang="en-US" altLang="en-US" sz="3600" i="1">
                <a:latin typeface="Aharoni" pitchFamily="2" charset="0"/>
                <a:cs typeface="Aharoni" pitchFamily="2" charset="0"/>
              </a:rPr>
              <a:t>Rescued by Kind Man</a:t>
            </a:r>
            <a:r>
              <a:rPr lang="en-US" altLang="en-US" sz="4400">
                <a:latin typeface="Aharoni" pitchFamily="2" charset="0"/>
                <a:cs typeface="Aharoni" pitchFamily="2" charset="0"/>
              </a:rPr>
              <a:t> </a:t>
            </a:r>
          </a:p>
        </p:txBody>
      </p:sp>
      <p:pic>
        <p:nvPicPr>
          <p:cNvPr id="3076" name="Picture 6">
            <a:extLst>
              <a:ext uri="{FF2B5EF4-FFF2-40B4-BE49-F238E27FC236}">
                <a16:creationId xmlns:a16="http://schemas.microsoft.com/office/drawing/2014/main" id="{17D2FFB1-39F6-6BA7-D652-827A6B165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3468688"/>
            <a:ext cx="45688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A4C6E22-4FBC-08AF-737E-F254D50A6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02" r="19638"/>
          <a:stretch>
            <a:fillRect/>
          </a:stretch>
        </p:blipFill>
        <p:spPr bwMode="auto">
          <a:xfrm>
            <a:off x="0" y="0"/>
            <a:ext cx="667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11BDB1-D871-6BE2-E0B1-282F38A0427A}"/>
              </a:ext>
            </a:extLst>
          </p:cNvPr>
          <p:cNvSpPr txBox="1"/>
          <p:nvPr/>
        </p:nvSpPr>
        <p:spPr>
          <a:xfrm>
            <a:off x="6672649" y="1157912"/>
            <a:ext cx="5128054" cy="3785652"/>
          </a:xfrm>
          <a:prstGeom prst="rect">
            <a:avLst/>
          </a:prstGeom>
          <a:noFill/>
        </p:spPr>
        <p:txBody>
          <a:bodyPr>
            <a:spAutoFit/>
          </a:bodyPr>
          <a:lstStyle/>
          <a:p>
            <a:pPr eaLnBrk="1" fontAlgn="auto" hangingPunct="1">
              <a:spcBef>
                <a:spcPts val="0"/>
              </a:spcBef>
              <a:spcAft>
                <a:spcPts val="0"/>
              </a:spcAft>
              <a:defRPr/>
            </a:pPr>
            <a:r>
              <a:rPr lang="en-US" sz="3600" b="1" baseline="30000" dirty="0">
                <a:ln>
                  <a:solidFill>
                    <a:sysClr val="windowText" lastClr="000000"/>
                  </a:solidFill>
                </a:ln>
                <a:solidFill>
                  <a:schemeClr val="accent6">
                    <a:lumMod val="75000"/>
                  </a:schemeClr>
                </a:solidFill>
                <a:latin typeface="Comic Sans MS" panose="030F0702030302020204" pitchFamily="66" charset="0"/>
              </a:rPr>
              <a:t>25</a:t>
            </a:r>
            <a:r>
              <a:rPr lang="en-US" sz="3600" b="1" dirty="0">
                <a:ln>
                  <a:solidFill>
                    <a:sysClr val="windowText" lastClr="000000"/>
                  </a:solidFill>
                </a:ln>
                <a:solidFill>
                  <a:schemeClr val="accent6">
                    <a:lumMod val="75000"/>
                  </a:schemeClr>
                </a:solidFill>
                <a:latin typeface="Comic Sans MS" panose="030F0702030302020204" pitchFamily="66" charset="0"/>
              </a:rPr>
              <a:t> And behold, a lawyer stood up to put him to the </a:t>
            </a:r>
            <a:r>
              <a:rPr lang="en-US" sz="3600" b="1" u="sng" dirty="0">
                <a:ln>
                  <a:solidFill>
                    <a:sysClr val="windowText" lastClr="000000"/>
                  </a:solidFill>
                </a:ln>
                <a:solidFill>
                  <a:srgbClr val="FF0000"/>
                </a:solidFill>
                <a:latin typeface="Comic Sans MS" panose="030F0702030302020204" pitchFamily="66" charset="0"/>
              </a:rPr>
              <a:t>test</a:t>
            </a:r>
            <a:r>
              <a:rPr lang="en-US" sz="3600" b="1" dirty="0">
                <a:ln>
                  <a:solidFill>
                    <a:sysClr val="windowText" lastClr="000000"/>
                  </a:solidFill>
                </a:ln>
                <a:solidFill>
                  <a:schemeClr val="accent6">
                    <a:lumMod val="75000"/>
                  </a:schemeClr>
                </a:solidFill>
                <a:latin typeface="Comic Sans MS" panose="030F0702030302020204" pitchFamily="66" charset="0"/>
              </a:rPr>
              <a:t>, saying, “Teacher, what shall I do to inherit eternal life?” </a:t>
            </a:r>
            <a:r>
              <a:rPr lang="en-US" sz="2400" dirty="0">
                <a:latin typeface="Comic Sans MS" panose="030F0702030302020204" pitchFamily="66" charset="0"/>
              </a:rPr>
              <a:t>Luke 10:25</a:t>
            </a:r>
          </a:p>
        </p:txBody>
      </p:sp>
      <p:sp>
        <p:nvSpPr>
          <p:cNvPr id="3" name="Arrow: Down 2">
            <a:extLst>
              <a:ext uri="{FF2B5EF4-FFF2-40B4-BE49-F238E27FC236}">
                <a16:creationId xmlns:a16="http://schemas.microsoft.com/office/drawing/2014/main" id="{F5695737-7FBE-7AC0-A427-90772516DAA4}"/>
              </a:ext>
            </a:extLst>
          </p:cNvPr>
          <p:cNvSpPr/>
          <p:nvPr/>
        </p:nvSpPr>
        <p:spPr>
          <a:xfrm rot="1441323">
            <a:off x="9255209" y="2842053"/>
            <a:ext cx="1421027" cy="2101510"/>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CC99338F-A2DF-DE56-97B9-1F930ED50ACA}"/>
              </a:ext>
            </a:extLst>
          </p:cNvPr>
          <p:cNvSpPr/>
          <p:nvPr/>
        </p:nvSpPr>
        <p:spPr>
          <a:xfrm>
            <a:off x="6870357" y="4943564"/>
            <a:ext cx="5128054" cy="168414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6825E372-6EF6-74CD-CF85-58789228D172}"/>
              </a:ext>
            </a:extLst>
          </p:cNvPr>
          <p:cNvSpPr txBox="1"/>
          <p:nvPr/>
        </p:nvSpPr>
        <p:spPr>
          <a:xfrm>
            <a:off x="6870357" y="5141798"/>
            <a:ext cx="5226908" cy="1323439"/>
          </a:xfrm>
          <a:prstGeom prst="rect">
            <a:avLst/>
          </a:prstGeom>
          <a:noFill/>
        </p:spPr>
        <p:txBody>
          <a:bodyPr>
            <a:spAutoFit/>
          </a:bodyPr>
          <a:lstStyle/>
          <a:p>
            <a:pPr algn="ctr" eaLnBrk="1" fontAlgn="auto" hangingPunct="1">
              <a:spcBef>
                <a:spcPts val="0"/>
              </a:spcBef>
              <a:spcAft>
                <a:spcPts val="0"/>
              </a:spcAft>
              <a:defRPr/>
            </a:pPr>
            <a:r>
              <a:rPr lang="en-US" sz="4000" b="1" dirty="0">
                <a:ln>
                  <a:solidFill>
                    <a:sysClr val="windowText" lastClr="000000"/>
                  </a:solidFill>
                </a:ln>
                <a:solidFill>
                  <a:srgbClr val="C00000"/>
                </a:solidFill>
                <a:effectLst>
                  <a:outerShdw blurRad="60007" dist="310007" dir="7680000" sy="30000" kx="1300200" algn="ctr" rotWithShape="0">
                    <a:prstClr val="black">
                      <a:alpha val="32000"/>
                    </a:prstClr>
                  </a:outerShdw>
                </a:effectLst>
                <a:latin typeface="Abadi" panose="020B0604020104020204" pitchFamily="34" charset="0"/>
              </a:rPr>
              <a:t>Not interested in truth</a:t>
            </a:r>
          </a:p>
          <a:p>
            <a:pPr algn="ctr" eaLnBrk="1" fontAlgn="auto" hangingPunct="1">
              <a:spcBef>
                <a:spcPts val="0"/>
              </a:spcBef>
              <a:spcAft>
                <a:spcPts val="0"/>
              </a:spcAft>
              <a:defRPr/>
            </a:pPr>
            <a:r>
              <a:rPr lang="en-US" sz="4000" b="1" dirty="0">
                <a:ln>
                  <a:solidFill>
                    <a:sysClr val="windowText" lastClr="000000"/>
                  </a:solidFill>
                </a:ln>
                <a:solidFill>
                  <a:srgbClr val="C00000"/>
                </a:solidFill>
                <a:effectLst>
                  <a:outerShdw blurRad="60007" dist="310007" dir="7680000" sy="30000" kx="1300200" algn="ctr" rotWithShape="0">
                    <a:prstClr val="black">
                      <a:alpha val="32000"/>
                    </a:prstClr>
                  </a:outerShdw>
                </a:effectLst>
                <a:latin typeface="Abadi" panose="020B0604020104020204" pitchFamily="34" charset="0"/>
              </a:rPr>
              <a:t>Entrap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CBBA253-5334-2186-BBF3-E1428E302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02" r="19638"/>
          <a:stretch>
            <a:fillRect/>
          </a:stretch>
        </p:blipFill>
        <p:spPr bwMode="auto">
          <a:xfrm>
            <a:off x="0" y="0"/>
            <a:ext cx="667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DFBB44B-F5A8-44E1-9438-901C6D5D42E6}"/>
              </a:ext>
            </a:extLst>
          </p:cNvPr>
          <p:cNvSpPr txBox="1"/>
          <p:nvPr/>
        </p:nvSpPr>
        <p:spPr>
          <a:xfrm>
            <a:off x="6672649" y="1120676"/>
            <a:ext cx="5412259" cy="2308324"/>
          </a:xfrm>
          <a:prstGeom prst="rect">
            <a:avLst/>
          </a:prstGeom>
          <a:noFill/>
        </p:spPr>
        <p:txBody>
          <a:bodyPr>
            <a:spAutoFit/>
          </a:bodyPr>
          <a:lstStyle/>
          <a:p>
            <a:pPr eaLnBrk="1" fontAlgn="auto" hangingPunct="1">
              <a:spcBef>
                <a:spcPts val="0"/>
              </a:spcBef>
              <a:spcAft>
                <a:spcPts val="0"/>
              </a:spcAft>
              <a:defRPr/>
            </a:pPr>
            <a:r>
              <a:rPr lang="en-US" sz="4800" b="1" dirty="0">
                <a:ln>
                  <a:solidFill>
                    <a:sysClr val="windowText" lastClr="000000"/>
                  </a:solidFill>
                </a:ln>
                <a:solidFill>
                  <a:schemeClr val="accent6">
                    <a:lumMod val="75000"/>
                  </a:schemeClr>
                </a:solidFill>
                <a:latin typeface="Comic Sans MS" panose="030F0702030302020204" pitchFamily="66" charset="0"/>
              </a:rPr>
              <a:t>“What is written in the Law? How do you read it?” </a:t>
            </a:r>
            <a:endParaRPr lang="en-US" sz="4800" dirty="0">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010F6CE-D881-53B4-4A8F-9D060E7B0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02" r="19638"/>
          <a:stretch>
            <a:fillRect/>
          </a:stretch>
        </p:blipFill>
        <p:spPr bwMode="auto">
          <a:xfrm>
            <a:off x="0" y="0"/>
            <a:ext cx="667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141D60C-0EBF-2645-68EF-8002BC63086A}"/>
              </a:ext>
            </a:extLst>
          </p:cNvPr>
          <p:cNvSpPr txBox="1"/>
          <p:nvPr/>
        </p:nvSpPr>
        <p:spPr>
          <a:xfrm>
            <a:off x="6672649" y="231155"/>
            <a:ext cx="5412259" cy="6001643"/>
          </a:xfrm>
          <a:prstGeom prst="rect">
            <a:avLst/>
          </a:prstGeom>
          <a:noFill/>
        </p:spPr>
        <p:txBody>
          <a:bodyPr>
            <a:spAutoFit/>
          </a:bodyPr>
          <a:lstStyle/>
          <a:p>
            <a:pPr eaLnBrk="1" fontAlgn="auto" hangingPunct="1">
              <a:spcBef>
                <a:spcPts val="0"/>
              </a:spcBef>
              <a:spcAft>
                <a:spcPts val="0"/>
              </a:spcAft>
              <a:defRPr/>
            </a:pPr>
            <a:r>
              <a:rPr lang="en-US" sz="3200" b="1" dirty="0">
                <a:ln>
                  <a:solidFill>
                    <a:sysClr val="windowText" lastClr="000000"/>
                  </a:solidFill>
                </a:ln>
                <a:solidFill>
                  <a:schemeClr val="accent6">
                    <a:lumMod val="75000"/>
                  </a:schemeClr>
                </a:solidFill>
                <a:latin typeface="Comic Sans MS" panose="030F0702030302020204" pitchFamily="66" charset="0"/>
              </a:rPr>
              <a:t>And he answered, “You shall love the Lord your God with all your heart and with all your soul and with all your strength and with all your mind, and your neighbor as yourself.”</a:t>
            </a:r>
          </a:p>
          <a:p>
            <a:pPr eaLnBrk="1" fontAlgn="auto" hangingPunct="1">
              <a:spcBef>
                <a:spcPts val="0"/>
              </a:spcBef>
              <a:spcAft>
                <a:spcPts val="0"/>
              </a:spcAft>
              <a:defRPr/>
            </a:pPr>
            <a:r>
              <a:rPr lang="en-US" sz="3200" b="1" baseline="30000" dirty="0">
                <a:ln>
                  <a:solidFill>
                    <a:sysClr val="windowText" lastClr="000000"/>
                  </a:solidFill>
                </a:ln>
                <a:solidFill>
                  <a:schemeClr val="accent6">
                    <a:lumMod val="75000"/>
                  </a:schemeClr>
                </a:solidFill>
                <a:latin typeface="Comic Sans MS" panose="030F0702030302020204" pitchFamily="66" charset="0"/>
              </a:rPr>
              <a:t>29</a:t>
            </a:r>
            <a:r>
              <a:rPr lang="en-US" sz="3200" b="1" dirty="0">
                <a:ln>
                  <a:solidFill>
                    <a:sysClr val="windowText" lastClr="000000"/>
                  </a:solidFill>
                </a:ln>
                <a:solidFill>
                  <a:schemeClr val="accent6">
                    <a:lumMod val="75000"/>
                  </a:schemeClr>
                </a:solidFill>
                <a:latin typeface="Comic Sans MS" panose="030F0702030302020204" pitchFamily="66" charset="0"/>
              </a:rPr>
              <a:t> But he, desiring to justify himself, said to Jesus, </a:t>
            </a:r>
            <a:r>
              <a:rPr lang="en-US" sz="3200" b="1" dirty="0">
                <a:ln>
                  <a:solidFill>
                    <a:sysClr val="windowText" lastClr="000000"/>
                  </a:solidFill>
                </a:ln>
                <a:solidFill>
                  <a:srgbClr val="FF0000"/>
                </a:solidFill>
                <a:latin typeface="Comic Sans MS" panose="030F0702030302020204" pitchFamily="66" charset="0"/>
              </a:rPr>
              <a:t>“And who is my neighbor?”</a:t>
            </a:r>
            <a:endParaRPr lang="en-US" sz="3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n the robbers ran off, leaving the traveller to die. – Slide 9">
            <a:extLst>
              <a:ext uri="{FF2B5EF4-FFF2-40B4-BE49-F238E27FC236}">
                <a16:creationId xmlns:a16="http://schemas.microsoft.com/office/drawing/2014/main" id="{37569F75-DBAE-3261-F379-96D03E193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2488" cy="760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2AA047F-087A-0B7F-EB2B-3F058E73A043}"/>
              </a:ext>
            </a:extLst>
          </p:cNvPr>
          <p:cNvSpPr/>
          <p:nvPr/>
        </p:nvSpPr>
        <p:spPr>
          <a:xfrm>
            <a:off x="5609968" y="296562"/>
            <a:ext cx="6190735" cy="1594022"/>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Box 2">
            <a:extLst>
              <a:ext uri="{FF2B5EF4-FFF2-40B4-BE49-F238E27FC236}">
                <a16:creationId xmlns:a16="http://schemas.microsoft.com/office/drawing/2014/main" id="{ACB67ACD-EB26-3AF0-2C84-2E98DB926194}"/>
              </a:ext>
            </a:extLst>
          </p:cNvPr>
          <p:cNvSpPr txBox="1"/>
          <p:nvPr/>
        </p:nvSpPr>
        <p:spPr>
          <a:xfrm>
            <a:off x="5609968" y="481914"/>
            <a:ext cx="6017740" cy="1323439"/>
          </a:xfrm>
          <a:prstGeom prst="rect">
            <a:avLst/>
          </a:prstGeom>
          <a:noFill/>
        </p:spPr>
        <p:txBody>
          <a:bodyPr>
            <a:spAutoFit/>
          </a:bodyPr>
          <a:lstStyle/>
          <a:p>
            <a:pPr algn="ctr" eaLnBrk="1" fontAlgn="auto" hangingPunct="1">
              <a:spcBef>
                <a:spcPts val="0"/>
              </a:spcBef>
              <a:spcAft>
                <a:spcPts val="0"/>
              </a:spcAft>
              <a:defRPr/>
            </a:pPr>
            <a:r>
              <a:rPr lang="en-US" sz="4000" dirty="0">
                <a:ln>
                  <a:solidFill>
                    <a:sysClr val="windowText" lastClr="000000"/>
                  </a:solidFill>
                </a:ln>
                <a:solidFill>
                  <a:schemeClr val="bg1"/>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Jesus Answered With this Parable</a:t>
            </a:r>
          </a:p>
        </p:txBody>
      </p:sp>
      <p:sp>
        <p:nvSpPr>
          <p:cNvPr id="4" name="Rectangle: Diagonal Corners Rounded 3">
            <a:extLst>
              <a:ext uri="{FF2B5EF4-FFF2-40B4-BE49-F238E27FC236}">
                <a16:creationId xmlns:a16="http://schemas.microsoft.com/office/drawing/2014/main" id="{4D066EF6-14A1-37A9-3160-BD1CE41574A8}"/>
              </a:ext>
            </a:extLst>
          </p:cNvPr>
          <p:cNvSpPr/>
          <p:nvPr/>
        </p:nvSpPr>
        <p:spPr>
          <a:xfrm>
            <a:off x="5931243" y="2891481"/>
            <a:ext cx="6030098" cy="3002692"/>
          </a:xfrm>
          <a:prstGeom prst="round2DiagRect">
            <a:avLst/>
          </a:prstGeom>
          <a:solidFill>
            <a:schemeClr val="accent6">
              <a:lumMod val="50000"/>
              <a:alpha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2AC85A51-18A6-1C49-0DFC-B018C725752B}"/>
              </a:ext>
            </a:extLst>
          </p:cNvPr>
          <p:cNvSpPr txBox="1"/>
          <p:nvPr/>
        </p:nvSpPr>
        <p:spPr>
          <a:xfrm>
            <a:off x="6153665" y="3108920"/>
            <a:ext cx="5647038" cy="2308324"/>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3600" b="1" dirty="0">
                <a:ln>
                  <a:solidFill>
                    <a:sysClr val="windowText" lastClr="000000"/>
                  </a:solidFill>
                </a:ln>
                <a:solidFill>
                  <a:srgbClr val="FFFF00"/>
                </a:solidFill>
                <a:latin typeface="Abadi" panose="020B0604020104020204" pitchFamily="34" charset="0"/>
              </a:rPr>
              <a:t>20-mile journey</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ysClr val="windowText" lastClr="000000"/>
                  </a:solidFill>
                </a:ln>
                <a:solidFill>
                  <a:srgbClr val="FFFF00"/>
                </a:solidFill>
                <a:latin typeface="Abadi" panose="020B0604020104020204" pitchFamily="34" charset="0"/>
              </a:rPr>
              <a:t>“The Way of Blood”</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ysClr val="windowText" lastClr="000000"/>
                  </a:solidFill>
                </a:ln>
                <a:solidFill>
                  <a:srgbClr val="FFFF00"/>
                </a:solidFill>
                <a:latin typeface="Abadi" panose="020B0604020104020204" pitchFamily="34" charset="0"/>
              </a:rPr>
              <a:t>Beaten &amp; robbed</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ysClr val="windowText" lastClr="000000"/>
                  </a:solidFill>
                </a:ln>
                <a:solidFill>
                  <a:srgbClr val="FFFF00"/>
                </a:solidFill>
                <a:latin typeface="Abadi" panose="020B0604020104020204" pitchFamily="34" charset="0"/>
              </a:rPr>
              <a:t>Stripped &amp; left for dead</a:t>
            </a:r>
            <a:endParaRPr lang="en-US" sz="2800" b="1" dirty="0">
              <a:ln>
                <a:solidFill>
                  <a:sysClr val="windowText" lastClr="000000"/>
                </a:solidFill>
              </a:ln>
              <a:solidFill>
                <a:srgbClr val="FFFF00"/>
              </a:solidFill>
              <a:latin typeface="Abadi" panose="020B06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5D3E462-C7AC-8309-A3A7-074300EDEFC5}"/>
              </a:ext>
            </a:extLst>
          </p:cNvPr>
          <p:cNvPicPr>
            <a:picLocks noChangeAspect="1" noChangeArrowheads="1"/>
          </p:cNvPicPr>
          <p:nvPr/>
        </p:nvPicPr>
        <p:blipFill rotWithShape="1">
          <a:blip r:embed="rId2"/>
          <a:srcRect l="29235" r="22836"/>
          <a:stretch/>
        </p:blipFill>
        <p:spPr bwMode="auto">
          <a:xfrm>
            <a:off x="580766" y="0"/>
            <a:ext cx="5387548" cy="7386251"/>
          </a:xfrm>
          <a:prstGeom prst="ellipse">
            <a:avLst/>
          </a:prstGeom>
          <a:ln>
            <a:noFill/>
          </a:ln>
          <a:effectLst>
            <a:softEdge rad="112500"/>
          </a:effectLst>
        </p:spPr>
      </p:pic>
      <p:sp>
        <p:nvSpPr>
          <p:cNvPr id="4" name="Rectangle: Diagonal Corners Rounded 3">
            <a:extLst>
              <a:ext uri="{FF2B5EF4-FFF2-40B4-BE49-F238E27FC236}">
                <a16:creationId xmlns:a16="http://schemas.microsoft.com/office/drawing/2014/main" id="{5A05ECB8-F659-B701-B994-E9DD94E2811D}"/>
              </a:ext>
            </a:extLst>
          </p:cNvPr>
          <p:cNvSpPr/>
          <p:nvPr/>
        </p:nvSpPr>
        <p:spPr>
          <a:xfrm>
            <a:off x="5247504" y="556055"/>
            <a:ext cx="6326660" cy="5412260"/>
          </a:xfrm>
          <a:prstGeom prst="round2Diag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D6A14E05-9A9F-6E37-7E9E-FE6966FC2F1C}"/>
              </a:ext>
            </a:extLst>
          </p:cNvPr>
          <p:cNvSpPr txBox="1"/>
          <p:nvPr/>
        </p:nvSpPr>
        <p:spPr>
          <a:xfrm>
            <a:off x="5338119" y="1087395"/>
            <a:ext cx="6079524" cy="4524315"/>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A priest came by &amp; saw the man</a:t>
            </a:r>
          </a:p>
          <a:p>
            <a:pPr marL="285750" indent="-285750" eaLnBrk="1" fontAlgn="auto" hangingPunct="1">
              <a:spcBef>
                <a:spcPts val="0"/>
              </a:spcBef>
              <a:spcAft>
                <a:spcPts val="0"/>
              </a:spcAft>
              <a:buFont typeface="Arial" panose="020B0604020202020204" pitchFamily="34" charset="0"/>
              <a:buChar char="•"/>
              <a:defRPr/>
            </a:pPr>
            <a:r>
              <a:rPr lang="en-US" sz="3200" b="1" dirty="0">
                <a:ln w="28575">
                  <a:solidFill>
                    <a:srgbClr val="FF0000"/>
                  </a:solidFill>
                </a:ln>
                <a:solidFill>
                  <a:srgbClr val="FFFF00"/>
                </a:solidFill>
                <a:latin typeface="Abadi" panose="020B0604020104020204" pitchFamily="34" charset="0"/>
              </a:rPr>
              <a:t>HE DID NOTHING!!</a:t>
            </a:r>
          </a:p>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He didn’t hurt the man – just did nothing</a:t>
            </a:r>
          </a:p>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Next comes a Levite</a:t>
            </a:r>
          </a:p>
          <a:p>
            <a:pPr marL="285750" indent="-285750" eaLnBrk="1" fontAlgn="auto" hangingPunct="1">
              <a:spcBef>
                <a:spcPts val="0"/>
              </a:spcBef>
              <a:spcAft>
                <a:spcPts val="0"/>
              </a:spcAft>
              <a:buFont typeface="Arial" panose="020B0604020202020204" pitchFamily="34" charset="0"/>
              <a:buChar char="•"/>
              <a:defRPr/>
            </a:pPr>
            <a:r>
              <a:rPr lang="en-US" sz="3200" b="1" dirty="0">
                <a:ln w="28575">
                  <a:solidFill>
                    <a:srgbClr val="FF0000"/>
                  </a:solidFill>
                </a:ln>
                <a:solidFill>
                  <a:srgbClr val="FFFF00"/>
                </a:solidFill>
                <a:latin typeface="Abadi" panose="020B0604020104020204" pitchFamily="34" charset="0"/>
              </a:rPr>
              <a:t>HE DID NOTHING!!</a:t>
            </a:r>
          </a:p>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Levite stopped &amp; looked</a:t>
            </a:r>
          </a:p>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They didn’t see a human –saw a despised man</a:t>
            </a:r>
            <a:endParaRPr lang="en-US" sz="2800" b="1" dirty="0">
              <a:ln>
                <a:solidFill>
                  <a:sysClr val="windowText" lastClr="000000"/>
                </a:solidFill>
              </a:ln>
              <a:solidFill>
                <a:srgbClr val="FFFF00"/>
              </a:solidFill>
              <a:latin typeface="Abadi" panose="020B06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B14A233-4FE6-1C69-BBB0-D1B5468CD638}"/>
              </a:ext>
            </a:extLst>
          </p:cNvPr>
          <p:cNvPicPr>
            <a:picLocks noChangeAspect="1" noChangeArrowheads="1"/>
          </p:cNvPicPr>
          <p:nvPr/>
        </p:nvPicPr>
        <p:blipFill rotWithShape="1">
          <a:blip r:embed="rId2"/>
          <a:srcRect l="29235" r="22836"/>
          <a:stretch/>
        </p:blipFill>
        <p:spPr bwMode="auto">
          <a:xfrm>
            <a:off x="580766" y="0"/>
            <a:ext cx="5387548" cy="7386251"/>
          </a:xfrm>
          <a:prstGeom prst="ellipse">
            <a:avLst/>
          </a:prstGeom>
          <a:ln>
            <a:noFill/>
          </a:ln>
          <a:effectLst>
            <a:softEdge rad="112500"/>
          </a:effectLst>
        </p:spPr>
      </p:pic>
      <p:sp>
        <p:nvSpPr>
          <p:cNvPr id="4" name="Rectangle: Diagonal Corners Rounded 3">
            <a:extLst>
              <a:ext uri="{FF2B5EF4-FFF2-40B4-BE49-F238E27FC236}">
                <a16:creationId xmlns:a16="http://schemas.microsoft.com/office/drawing/2014/main" id="{B80B146F-0E32-8019-F1B2-F5B7CC3B39DF}"/>
              </a:ext>
            </a:extLst>
          </p:cNvPr>
          <p:cNvSpPr/>
          <p:nvPr/>
        </p:nvSpPr>
        <p:spPr>
          <a:xfrm>
            <a:off x="5177481" y="556055"/>
            <a:ext cx="6326660" cy="5412260"/>
          </a:xfrm>
          <a:prstGeom prst="round2Diag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7708FA55-C1A5-6A4F-6D78-A7B456665C38}"/>
              </a:ext>
            </a:extLst>
          </p:cNvPr>
          <p:cNvSpPr txBox="1"/>
          <p:nvPr/>
        </p:nvSpPr>
        <p:spPr>
          <a:xfrm>
            <a:off x="5338119" y="1087395"/>
            <a:ext cx="6079524" cy="3816429"/>
          </a:xfrm>
          <a:prstGeom prst="rect">
            <a:avLst/>
          </a:prstGeom>
          <a:noFill/>
        </p:spPr>
        <p:txBody>
          <a:bodyPr>
            <a:spAutoFit/>
          </a:bodyPr>
          <a:lstStyle/>
          <a:p>
            <a:pPr algn="ctr" eaLnBrk="1" fontAlgn="auto" hangingPunct="1">
              <a:spcBef>
                <a:spcPts val="0"/>
              </a:spcBef>
              <a:spcAft>
                <a:spcPts val="0"/>
              </a:spcAft>
              <a:defRPr/>
            </a:pPr>
            <a:r>
              <a:rPr lang="en-US" sz="4000" b="1" dirty="0">
                <a:ln>
                  <a:solidFill>
                    <a:sysClr val="windowText" lastClr="000000"/>
                  </a:solidFill>
                </a:ln>
                <a:solidFill>
                  <a:schemeClr val="bg1"/>
                </a:solidFill>
                <a:latin typeface="Abadi" panose="020B0604020104020204" pitchFamily="34" charset="0"/>
              </a:rPr>
              <a:t>Samaritans Were Despised</a:t>
            </a:r>
          </a:p>
          <a:p>
            <a:pPr algn="ctr" eaLnBrk="1" fontAlgn="auto" hangingPunct="1">
              <a:spcBef>
                <a:spcPts val="0"/>
              </a:spcBef>
              <a:spcAft>
                <a:spcPts val="0"/>
              </a:spcAft>
              <a:defRPr/>
            </a:pPr>
            <a:endParaRPr lang="en-US" sz="1000" b="1" dirty="0">
              <a:ln>
                <a:solidFill>
                  <a:sysClr val="windowText" lastClr="000000"/>
                </a:solidFill>
              </a:ln>
              <a:solidFill>
                <a:srgbClr val="FFFF00"/>
              </a:solidFill>
              <a:latin typeface="Abadi" panose="020B0604020104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“Thankful I’m not a Women, Gentile or Samaritan”</a:t>
            </a:r>
          </a:p>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Many prayed for the Samaritans be excluded from resurrection</a:t>
            </a:r>
          </a:p>
          <a:p>
            <a:pPr marL="285750" indent="-285750" eaLnBrk="1" fontAlgn="auto" hangingPunct="1">
              <a:spcBef>
                <a:spcPts val="0"/>
              </a:spcBef>
              <a:spcAft>
                <a:spcPts val="0"/>
              </a:spcAft>
              <a:buFont typeface="Arial" panose="020B0604020202020204" pitchFamily="34" charset="0"/>
              <a:buChar char="•"/>
              <a:defRPr/>
            </a:pPr>
            <a:r>
              <a:rPr lang="en-US" sz="3200" b="1" dirty="0">
                <a:ln>
                  <a:solidFill>
                    <a:sysClr val="windowText" lastClr="000000"/>
                  </a:solidFill>
                </a:ln>
                <a:solidFill>
                  <a:srgbClr val="FFFF00"/>
                </a:solidFill>
                <a:latin typeface="Abadi" panose="020B0604020104020204" pitchFamily="34" charset="0"/>
              </a:rPr>
              <a:t>This Samaritan was the one to respond to the man’s needs</a:t>
            </a:r>
            <a:endParaRPr lang="en-US" sz="2800" b="1" dirty="0">
              <a:ln>
                <a:solidFill>
                  <a:sysClr val="windowText" lastClr="000000"/>
                </a:solidFill>
              </a:ln>
              <a:solidFill>
                <a:srgbClr val="FFFF00"/>
              </a:solidFill>
              <a:latin typeface="Abadi" panose="020B06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e poured oil and wine on his injuries ... – Slide 20">
            <a:extLst>
              <a:ext uri="{FF2B5EF4-FFF2-40B4-BE49-F238E27FC236}">
                <a16:creationId xmlns:a16="http://schemas.microsoft.com/office/drawing/2014/main" id="{AB922673-16C8-1E80-6F84-C74FF6EB4703}"/>
              </a:ext>
            </a:extLst>
          </p:cNvPr>
          <p:cNvPicPr>
            <a:picLocks noChangeAspect="1" noChangeArrowheads="1"/>
          </p:cNvPicPr>
          <p:nvPr/>
        </p:nvPicPr>
        <p:blipFill>
          <a:blip r:embed="rId2"/>
          <a:srcRect/>
          <a:stretch>
            <a:fillRect/>
          </a:stretch>
        </p:blipFill>
        <p:spPr bwMode="auto">
          <a:xfrm>
            <a:off x="6993924" y="2230395"/>
            <a:ext cx="6170140" cy="4627605"/>
          </a:xfrm>
          <a:prstGeom prst="rect">
            <a:avLst/>
          </a:prstGeom>
          <a:noFill/>
          <a:effectLst>
            <a:softEdge rad="635000"/>
          </a:effectLst>
        </p:spPr>
      </p:pic>
      <p:sp>
        <p:nvSpPr>
          <p:cNvPr id="3" name="Rectangle: Diagonal Corners Rounded 2">
            <a:extLst>
              <a:ext uri="{FF2B5EF4-FFF2-40B4-BE49-F238E27FC236}">
                <a16:creationId xmlns:a16="http://schemas.microsoft.com/office/drawing/2014/main" id="{494DD703-1E55-0602-4BBC-724AA49201C1}"/>
              </a:ext>
            </a:extLst>
          </p:cNvPr>
          <p:cNvSpPr/>
          <p:nvPr/>
        </p:nvSpPr>
        <p:spPr>
          <a:xfrm>
            <a:off x="296562" y="222422"/>
            <a:ext cx="11565924" cy="1544594"/>
          </a:xfrm>
          <a:prstGeom prst="round2Diag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1570B651-4EF2-228C-5C8E-4D1D17F2BE78}"/>
              </a:ext>
            </a:extLst>
          </p:cNvPr>
          <p:cNvSpPr txBox="1"/>
          <p:nvPr/>
        </p:nvSpPr>
        <p:spPr>
          <a:xfrm>
            <a:off x="296562" y="271444"/>
            <a:ext cx="11565924" cy="1446550"/>
          </a:xfrm>
          <a:prstGeom prst="rect">
            <a:avLst/>
          </a:prstGeom>
          <a:noFill/>
        </p:spPr>
        <p:txBody>
          <a:bodyPr>
            <a:spAutoFit/>
          </a:bodyPr>
          <a:lstStyle/>
          <a:p>
            <a:pPr algn="ctr" eaLnBrk="1" fontAlgn="auto" hangingPunct="1">
              <a:spcBef>
                <a:spcPts val="0"/>
              </a:spcBef>
              <a:spcAft>
                <a:spcPts val="0"/>
              </a:spcAft>
              <a:defRPr/>
            </a:pPr>
            <a:r>
              <a:rPr lang="en-US" sz="4400" b="1" dirty="0">
                <a:ln>
                  <a:solidFill>
                    <a:srgbClr val="FFFF00"/>
                  </a:solidFill>
                </a:ln>
                <a:solidFill>
                  <a:schemeClr val="bg1"/>
                </a:solidFill>
                <a:effectLst>
                  <a:outerShdw blurRad="60007" dist="310007" dir="7680000" sy="30000" kx="1300200" algn="ctr" rotWithShape="0">
                    <a:prstClr val="black">
                      <a:alpha val="32000"/>
                    </a:prstClr>
                  </a:outerShdw>
                </a:effectLst>
                <a:latin typeface="Abadi" panose="020B0604020104020204" pitchFamily="34" charset="0"/>
              </a:rPr>
              <a:t>Samaritan Does for Jew What His                             Fellow Jews Would Not</a:t>
            </a:r>
          </a:p>
        </p:txBody>
      </p:sp>
      <p:sp>
        <p:nvSpPr>
          <p:cNvPr id="5" name="TextBox 4">
            <a:extLst>
              <a:ext uri="{FF2B5EF4-FFF2-40B4-BE49-F238E27FC236}">
                <a16:creationId xmlns:a16="http://schemas.microsoft.com/office/drawing/2014/main" id="{4AF7C46C-4A6F-8163-3BD6-9F00D1F52680}"/>
              </a:ext>
            </a:extLst>
          </p:cNvPr>
          <p:cNvSpPr txBox="1"/>
          <p:nvPr/>
        </p:nvSpPr>
        <p:spPr>
          <a:xfrm>
            <a:off x="296562" y="2051222"/>
            <a:ext cx="8600303" cy="3416320"/>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3600" b="1" dirty="0">
                <a:ln>
                  <a:solidFill>
                    <a:srgbClr val="FFFF00"/>
                  </a:solidFill>
                </a:ln>
                <a:effectLst>
                  <a:outerShdw blurRad="60007" dist="310007" dir="7680000" sy="30000" kx="1300200" algn="ctr" rotWithShape="0">
                    <a:prstClr val="black">
                      <a:alpha val="32000"/>
                    </a:prstClr>
                  </a:outerShdw>
                </a:effectLst>
                <a:latin typeface="Abadi" panose="020B0604020104020204" pitchFamily="34" charset="0"/>
              </a:rPr>
              <a:t>Bandaged his wounds – with what?</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rgbClr val="FFFF00"/>
                  </a:solidFill>
                </a:ln>
                <a:effectLst>
                  <a:outerShdw blurRad="60007" dist="310007" dir="7680000" sy="30000" kx="1300200" algn="ctr" rotWithShape="0">
                    <a:prstClr val="black">
                      <a:alpha val="32000"/>
                    </a:prstClr>
                  </a:outerShdw>
                </a:effectLst>
                <a:latin typeface="Abadi" panose="020B0604020104020204" pitchFamily="34" charset="0"/>
              </a:rPr>
              <a:t>Put him on his own donkey – so he walked</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rgbClr val="FFFF00"/>
                  </a:solidFill>
                </a:ln>
                <a:effectLst>
                  <a:outerShdw blurRad="60007" dist="310007" dir="7680000" sy="30000" kx="1300200" algn="ctr" rotWithShape="0">
                    <a:prstClr val="black">
                      <a:alpha val="32000"/>
                    </a:prstClr>
                  </a:outerShdw>
                </a:effectLst>
                <a:latin typeface="Abadi" panose="020B0604020104020204" pitchFamily="34" charset="0"/>
              </a:rPr>
              <a:t>Pays for this strangers care</a:t>
            </a:r>
          </a:p>
          <a:p>
            <a:pPr marL="285750" indent="-285750" eaLnBrk="1" fontAlgn="auto" hangingPunct="1">
              <a:spcBef>
                <a:spcPts val="0"/>
              </a:spcBef>
              <a:spcAft>
                <a:spcPts val="0"/>
              </a:spcAft>
              <a:buFont typeface="Arial" panose="020B0604020202020204" pitchFamily="34" charset="0"/>
              <a:buChar char="•"/>
              <a:defRPr/>
            </a:pPr>
            <a:r>
              <a:rPr lang="en-US" sz="3600" b="1" dirty="0">
                <a:ln>
                  <a:solidFill>
                    <a:srgbClr val="FFFF00"/>
                  </a:solidFill>
                </a:ln>
                <a:effectLst>
                  <a:outerShdw blurRad="60007" dist="310007" dir="7680000" sy="30000" kx="1300200" algn="ctr" rotWithShape="0">
                    <a:prstClr val="black">
                      <a:alpha val="32000"/>
                    </a:prstClr>
                  </a:outerShdw>
                </a:effectLst>
                <a:latin typeface="Abadi" panose="020B0604020104020204" pitchFamily="34" charset="0"/>
              </a:rPr>
              <a:t>Pledges to pay more if needed on his return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614</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SMITH</dc:creator>
  <cp:lastModifiedBy>Pulpit</cp:lastModifiedBy>
  <cp:revision>16</cp:revision>
  <dcterms:created xsi:type="dcterms:W3CDTF">2022-08-27T14:49:42Z</dcterms:created>
  <dcterms:modified xsi:type="dcterms:W3CDTF">2023-05-07T22:16:15Z</dcterms:modified>
</cp:coreProperties>
</file>