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
  </p:notesMasterIdLst>
  <p:handoutMasterIdLst>
    <p:handoutMasterId r:id="rId8"/>
  </p:handoutMasterIdLst>
  <p:sldIdLst>
    <p:sldId id="256" r:id="rId2"/>
    <p:sldId id="257" r:id="rId3"/>
    <p:sldId id="259" r:id="rId4"/>
    <p:sldId id="258" r:id="rId5"/>
    <p:sldId id="260" r:id="rId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A9E05364-CC65-4EC2-9D2F-6153995F6B51}" type="datetimeFigureOut">
              <a:rPr lang="en-US" smtClean="0"/>
              <a:t>6/21/2023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3F71E73F-EA4B-499D-A033-3EAB32283FEE}" type="slidenum">
              <a:rPr lang="en-US" smtClean="0"/>
              <a:t>‹#›</a:t>
            </a:fld>
            <a:endParaRPr lang="en-US"/>
          </a:p>
        </p:txBody>
      </p:sp>
    </p:spTree>
    <p:extLst>
      <p:ext uri="{BB962C8B-B14F-4D97-AF65-F5344CB8AC3E}">
        <p14:creationId xmlns:p14="http://schemas.microsoft.com/office/powerpoint/2010/main" val="260077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A829BBDE-FF8A-4402-A30B-8A461CAAA258}" type="datetimeFigureOut">
              <a:rPr lang="en-US" smtClean="0"/>
              <a:t>6/21/2023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A578787-BAB4-4AB9-B3B8-D3E57C944D38}" type="slidenum">
              <a:rPr lang="en-US" smtClean="0"/>
              <a:t>‹#›</a:t>
            </a:fld>
            <a:endParaRPr lang="en-US"/>
          </a:p>
        </p:txBody>
      </p:sp>
    </p:spTree>
    <p:extLst>
      <p:ext uri="{BB962C8B-B14F-4D97-AF65-F5344CB8AC3E}">
        <p14:creationId xmlns:p14="http://schemas.microsoft.com/office/powerpoint/2010/main" val="2003693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6/21/2023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221370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56D57C-73A7-4E2C-BEE2-6F26C4517222}" type="datetimeFigureOut">
              <a:rPr lang="en-US" smtClean="0"/>
              <a:t>6/21/2023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217592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6/21/2023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213065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6/21/2023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306125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6/21/2023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4008053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6/21/2023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7824844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6/21/2023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4136400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6/21/2023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460371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6/21/2023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589549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6/21/2023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96442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6/21/2023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480551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56D57C-73A7-4E2C-BEE2-6F26C4517222}" type="datetimeFigureOut">
              <a:rPr lang="en-US" smtClean="0"/>
              <a:t>6/21/2023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14173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56D57C-73A7-4E2C-BEE2-6F26C4517222}" type="datetimeFigureOut">
              <a:rPr lang="en-US" smtClean="0"/>
              <a:t>6/21/2023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82015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56D57C-73A7-4E2C-BEE2-6F26C4517222}" type="datetimeFigureOut">
              <a:rPr lang="en-US" smtClean="0"/>
              <a:t>6/21/2023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648371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56D57C-73A7-4E2C-BEE2-6F26C4517222}" type="datetimeFigureOut">
              <a:rPr lang="en-US" smtClean="0"/>
              <a:t>6/21/2023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148487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56D57C-73A7-4E2C-BEE2-6F26C4517222}" type="datetimeFigureOut">
              <a:rPr lang="en-US" smtClean="0"/>
              <a:t>6/21/2023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432765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56D57C-73A7-4E2C-BEE2-6F26C4517222}" type="datetimeFigureOut">
              <a:rPr lang="en-US" smtClean="0"/>
              <a:t>6/21/2023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623077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756D57C-73A7-4E2C-BEE2-6F26C4517222}" type="datetimeFigureOut">
              <a:rPr lang="en-US" smtClean="0"/>
              <a:t>6/21/2023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7B8F652-14A0-4AF3-80E4-09DBA554D9F1}" type="slidenum">
              <a:rPr lang="en-US" smtClean="0"/>
              <a:t>‹#›</a:t>
            </a:fld>
            <a:endParaRPr lang="en-US"/>
          </a:p>
        </p:txBody>
      </p:sp>
    </p:spTree>
    <p:extLst>
      <p:ext uri="{BB962C8B-B14F-4D97-AF65-F5344CB8AC3E}">
        <p14:creationId xmlns:p14="http://schemas.microsoft.com/office/powerpoint/2010/main" val="64548789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CD899-6E28-A30F-3783-C25206D3ECCA}"/>
              </a:ext>
            </a:extLst>
          </p:cNvPr>
          <p:cNvSpPr>
            <a:spLocks noGrp="1"/>
          </p:cNvSpPr>
          <p:nvPr>
            <p:ph type="ctrTitle"/>
          </p:nvPr>
        </p:nvSpPr>
        <p:spPr>
          <a:xfrm>
            <a:off x="2928401" y="1380069"/>
            <a:ext cx="8574622" cy="2048932"/>
          </a:xfrm>
        </p:spPr>
        <p:txBody>
          <a:bodyPr/>
          <a:lstStyle/>
          <a:p>
            <a:r>
              <a:rPr lang="en-US" b="1" dirty="0"/>
              <a:t>A Christ Centered Study of the Old Testament</a:t>
            </a:r>
          </a:p>
        </p:txBody>
      </p:sp>
      <p:sp>
        <p:nvSpPr>
          <p:cNvPr id="3" name="Subtitle 2">
            <a:extLst>
              <a:ext uri="{FF2B5EF4-FFF2-40B4-BE49-F238E27FC236}">
                <a16:creationId xmlns:a16="http://schemas.microsoft.com/office/drawing/2014/main" id="{F3117132-E7BB-EE46-156A-BFB6EEA68DED}"/>
              </a:ext>
            </a:extLst>
          </p:cNvPr>
          <p:cNvSpPr>
            <a:spLocks noGrp="1"/>
          </p:cNvSpPr>
          <p:nvPr>
            <p:ph type="subTitle" idx="1"/>
          </p:nvPr>
        </p:nvSpPr>
        <p:spPr>
          <a:xfrm>
            <a:off x="3125165" y="3878279"/>
            <a:ext cx="8377859" cy="2168559"/>
          </a:xfrm>
        </p:spPr>
        <p:txBody>
          <a:bodyPr>
            <a:normAutofit/>
          </a:bodyPr>
          <a:lstStyle/>
          <a:p>
            <a:r>
              <a:rPr lang="en-US" sz="3200" b="1" dirty="0"/>
              <a:t>Lesson Seven</a:t>
            </a:r>
          </a:p>
          <a:p>
            <a:r>
              <a:rPr lang="en-US" sz="3200" b="1" dirty="0"/>
              <a:t>Jesus, the Son of God and Great High Priest</a:t>
            </a:r>
          </a:p>
        </p:txBody>
      </p:sp>
    </p:spTree>
    <p:extLst>
      <p:ext uri="{BB962C8B-B14F-4D97-AF65-F5344CB8AC3E}">
        <p14:creationId xmlns:p14="http://schemas.microsoft.com/office/powerpoint/2010/main" val="1912359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3EB45-24AF-D4CB-1EFB-E671FCA828F8}"/>
              </a:ext>
            </a:extLst>
          </p:cNvPr>
          <p:cNvSpPr>
            <a:spLocks noGrp="1"/>
          </p:cNvSpPr>
          <p:nvPr>
            <p:ph type="title"/>
          </p:nvPr>
        </p:nvSpPr>
        <p:spPr>
          <a:xfrm>
            <a:off x="1484311" y="266219"/>
            <a:ext cx="10018713" cy="717629"/>
          </a:xfrm>
        </p:spPr>
        <p:txBody>
          <a:bodyPr/>
          <a:lstStyle/>
          <a:p>
            <a:r>
              <a:rPr lang="en-US" dirty="0"/>
              <a:t>Priesthood Basics</a:t>
            </a:r>
          </a:p>
        </p:txBody>
      </p:sp>
      <p:sp>
        <p:nvSpPr>
          <p:cNvPr id="3" name="Content Placeholder 2">
            <a:extLst>
              <a:ext uri="{FF2B5EF4-FFF2-40B4-BE49-F238E27FC236}">
                <a16:creationId xmlns:a16="http://schemas.microsoft.com/office/drawing/2014/main" id="{AD331803-2127-1A4C-018B-89B80B3FBC37}"/>
              </a:ext>
            </a:extLst>
          </p:cNvPr>
          <p:cNvSpPr>
            <a:spLocks noGrp="1"/>
          </p:cNvSpPr>
          <p:nvPr>
            <p:ph idx="1"/>
          </p:nvPr>
        </p:nvSpPr>
        <p:spPr>
          <a:xfrm>
            <a:off x="1484310" y="798653"/>
            <a:ext cx="10541786" cy="5949389"/>
          </a:xfrm>
        </p:spPr>
        <p:txBody>
          <a:bodyPr/>
          <a:lstStyle/>
          <a:p>
            <a:r>
              <a:rPr lang="en-US" dirty="0"/>
              <a:t>Funk and Wagnall, Vol. 21, p. 273:</a:t>
            </a:r>
          </a:p>
          <a:p>
            <a:endParaRPr lang="en-US" dirty="0"/>
          </a:p>
          <a:p>
            <a:r>
              <a:rPr lang="en-US" sz="3600" dirty="0"/>
              <a:t>“One especially consecrated to the service of a divinity and through whom worship, prayer, sacrifice, or other service is offered to the object of worship, and pardon, blessing, or deliverance is obtained by the worshipper.”</a:t>
            </a:r>
          </a:p>
        </p:txBody>
      </p:sp>
    </p:spTree>
    <p:extLst>
      <p:ext uri="{BB962C8B-B14F-4D97-AF65-F5344CB8AC3E}">
        <p14:creationId xmlns:p14="http://schemas.microsoft.com/office/powerpoint/2010/main" val="3661051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3EB45-24AF-D4CB-1EFB-E671FCA828F8}"/>
              </a:ext>
            </a:extLst>
          </p:cNvPr>
          <p:cNvSpPr>
            <a:spLocks noGrp="1"/>
          </p:cNvSpPr>
          <p:nvPr>
            <p:ph type="title"/>
          </p:nvPr>
        </p:nvSpPr>
        <p:spPr>
          <a:xfrm>
            <a:off x="1484311" y="266219"/>
            <a:ext cx="10018713" cy="717629"/>
          </a:xfrm>
        </p:spPr>
        <p:txBody>
          <a:bodyPr/>
          <a:lstStyle/>
          <a:p>
            <a:r>
              <a:rPr lang="en-US" dirty="0"/>
              <a:t>Priesthood Basics</a:t>
            </a:r>
          </a:p>
        </p:txBody>
      </p:sp>
      <p:sp>
        <p:nvSpPr>
          <p:cNvPr id="3" name="Content Placeholder 2">
            <a:extLst>
              <a:ext uri="{FF2B5EF4-FFF2-40B4-BE49-F238E27FC236}">
                <a16:creationId xmlns:a16="http://schemas.microsoft.com/office/drawing/2014/main" id="{AD331803-2127-1A4C-018B-89B80B3FBC37}"/>
              </a:ext>
            </a:extLst>
          </p:cNvPr>
          <p:cNvSpPr>
            <a:spLocks noGrp="1"/>
          </p:cNvSpPr>
          <p:nvPr>
            <p:ph idx="1"/>
          </p:nvPr>
        </p:nvSpPr>
        <p:spPr>
          <a:xfrm>
            <a:off x="1484310" y="798653"/>
            <a:ext cx="10541786" cy="5949389"/>
          </a:xfrm>
        </p:spPr>
        <p:txBody>
          <a:bodyPr/>
          <a:lstStyle/>
          <a:p>
            <a:r>
              <a:rPr lang="en-US" dirty="0"/>
              <a:t>The basic concept of the need for a mediation between the sacred and profane stretches back to the beginning of history. Biblically, the Book of Job highlights this Pre-Mosaic need, as does Moses’ history of the Book of Genesis (Chapters 4, 6, 12, 18 and 35).</a:t>
            </a:r>
          </a:p>
          <a:p>
            <a:r>
              <a:rPr lang="en-US" dirty="0"/>
              <a:t>It is not surprising then to find evidence of priests and priesthoods in nearly all ancient cultures, even in the midst of polytheistic paganism that came to characterized most cultures (e.g., Egypt – </a:t>
            </a:r>
            <a:r>
              <a:rPr lang="en-US" dirty="0" err="1"/>
              <a:t>Potipherah</a:t>
            </a:r>
            <a:r>
              <a:rPr lang="en-US" dirty="0"/>
              <a:t>, the priest of On, whose daughter </a:t>
            </a:r>
            <a:r>
              <a:rPr lang="en-US" dirty="0" err="1"/>
              <a:t>Asenath</a:t>
            </a:r>
            <a:r>
              <a:rPr lang="en-US" dirty="0"/>
              <a:t> married Joseph in Egypt).</a:t>
            </a:r>
          </a:p>
          <a:p>
            <a:r>
              <a:rPr lang="en-US" dirty="0"/>
              <a:t>Although we associate a priesthood with the Law of Moses, evidence of priests of the Most High God exists: Melchizedek and Jethro.</a:t>
            </a:r>
          </a:p>
          <a:p>
            <a:r>
              <a:rPr lang="en-US" dirty="0"/>
              <a:t>Consistently, even when at the center of political conflicts, priests were viewed in most cultures as the spiritual leaders who bridged the separation between the heavenly and physical realms.</a:t>
            </a:r>
          </a:p>
        </p:txBody>
      </p:sp>
    </p:spTree>
    <p:extLst>
      <p:ext uri="{BB962C8B-B14F-4D97-AF65-F5344CB8AC3E}">
        <p14:creationId xmlns:p14="http://schemas.microsoft.com/office/powerpoint/2010/main" val="2970868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3EB45-24AF-D4CB-1EFB-E671FCA828F8}"/>
              </a:ext>
            </a:extLst>
          </p:cNvPr>
          <p:cNvSpPr>
            <a:spLocks noGrp="1"/>
          </p:cNvSpPr>
          <p:nvPr>
            <p:ph type="title"/>
          </p:nvPr>
        </p:nvSpPr>
        <p:spPr>
          <a:xfrm>
            <a:off x="1484311" y="266219"/>
            <a:ext cx="10018713" cy="717629"/>
          </a:xfrm>
        </p:spPr>
        <p:txBody>
          <a:bodyPr/>
          <a:lstStyle/>
          <a:p>
            <a:r>
              <a:rPr lang="en-US" dirty="0"/>
              <a:t>Priesthood Basics</a:t>
            </a:r>
          </a:p>
        </p:txBody>
      </p:sp>
      <p:sp>
        <p:nvSpPr>
          <p:cNvPr id="3" name="Content Placeholder 2">
            <a:extLst>
              <a:ext uri="{FF2B5EF4-FFF2-40B4-BE49-F238E27FC236}">
                <a16:creationId xmlns:a16="http://schemas.microsoft.com/office/drawing/2014/main" id="{AD331803-2127-1A4C-018B-89B80B3FBC37}"/>
              </a:ext>
            </a:extLst>
          </p:cNvPr>
          <p:cNvSpPr>
            <a:spLocks noGrp="1"/>
          </p:cNvSpPr>
          <p:nvPr>
            <p:ph idx="1"/>
          </p:nvPr>
        </p:nvSpPr>
        <p:spPr>
          <a:xfrm>
            <a:off x="1484310" y="798653"/>
            <a:ext cx="10541786" cy="5949389"/>
          </a:xfrm>
        </p:spPr>
        <p:txBody>
          <a:bodyPr/>
          <a:lstStyle/>
          <a:p>
            <a:r>
              <a:rPr lang="en-US" dirty="0"/>
              <a:t>In most cultures, not just anyone was accepted as priests. Heritage and character were often considered essential qualifications.</a:t>
            </a:r>
          </a:p>
          <a:p>
            <a:r>
              <a:rPr lang="en-US" dirty="0"/>
              <a:t>Additional roles were also often connected, such as teaching, healing, and counseling. After all, if you were viewed qualified to help connect the group to the spiritual realm, you were certainly qualified to perform other roles as well.</a:t>
            </a:r>
          </a:p>
          <a:p>
            <a:r>
              <a:rPr lang="en-US" dirty="0"/>
              <a:t>This appears true among the Hebrews as well. Although the English, “priest” has its origin in Greek (related to the word “</a:t>
            </a:r>
            <a:r>
              <a:rPr lang="en-US" dirty="0" err="1"/>
              <a:t>presbyteros</a:t>
            </a:r>
            <a:r>
              <a:rPr lang="en-US" dirty="0"/>
              <a:t>”), the Hebrews had several terms that can be translated or at least related to the concept of priesthood. “Kohen” or “</a:t>
            </a:r>
            <a:r>
              <a:rPr lang="en-US" dirty="0" err="1"/>
              <a:t>cohen</a:t>
            </a:r>
            <a:r>
              <a:rPr lang="en-US" dirty="0"/>
              <a:t>” is the primary term translated priest, but other nouns are also. They include terms which also are translated “Levite”, “prophet”, and “seer”.</a:t>
            </a:r>
          </a:p>
        </p:txBody>
      </p:sp>
    </p:spTree>
    <p:extLst>
      <p:ext uri="{BB962C8B-B14F-4D97-AF65-F5344CB8AC3E}">
        <p14:creationId xmlns:p14="http://schemas.microsoft.com/office/powerpoint/2010/main" val="425129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3EB45-24AF-D4CB-1EFB-E671FCA828F8}"/>
              </a:ext>
            </a:extLst>
          </p:cNvPr>
          <p:cNvSpPr>
            <a:spLocks noGrp="1"/>
          </p:cNvSpPr>
          <p:nvPr>
            <p:ph type="title"/>
          </p:nvPr>
        </p:nvSpPr>
        <p:spPr>
          <a:xfrm>
            <a:off x="1484311" y="266219"/>
            <a:ext cx="10018713" cy="717629"/>
          </a:xfrm>
        </p:spPr>
        <p:txBody>
          <a:bodyPr/>
          <a:lstStyle/>
          <a:p>
            <a:r>
              <a:rPr lang="en-US" dirty="0"/>
              <a:t>Priesthood Basics</a:t>
            </a:r>
          </a:p>
        </p:txBody>
      </p:sp>
      <p:sp>
        <p:nvSpPr>
          <p:cNvPr id="3" name="Content Placeholder 2">
            <a:extLst>
              <a:ext uri="{FF2B5EF4-FFF2-40B4-BE49-F238E27FC236}">
                <a16:creationId xmlns:a16="http://schemas.microsoft.com/office/drawing/2014/main" id="{AD331803-2127-1A4C-018B-89B80B3FBC37}"/>
              </a:ext>
            </a:extLst>
          </p:cNvPr>
          <p:cNvSpPr>
            <a:spLocks noGrp="1"/>
          </p:cNvSpPr>
          <p:nvPr>
            <p:ph idx="1"/>
          </p:nvPr>
        </p:nvSpPr>
        <p:spPr>
          <a:xfrm>
            <a:off x="1484310" y="798653"/>
            <a:ext cx="10541786" cy="5949389"/>
          </a:xfrm>
        </p:spPr>
        <p:txBody>
          <a:bodyPr/>
          <a:lstStyle/>
          <a:p>
            <a:r>
              <a:rPr lang="en-US" dirty="0"/>
              <a:t>Our understanding of the basics, however, should go beyond the sociological examinations of various cultures and simply look at the Biblical view (although commonality is found when doing so).</a:t>
            </a:r>
          </a:p>
          <a:p>
            <a:endParaRPr lang="en-US" dirty="0"/>
          </a:p>
          <a:p>
            <a:r>
              <a:rPr lang="en-US" dirty="0"/>
              <a:t>Let’s begin an examination of the Priesthood as revealed to and written down by Moses, as well as the Hebrew scriptures as a whole.</a:t>
            </a:r>
          </a:p>
        </p:txBody>
      </p:sp>
    </p:spTree>
    <p:extLst>
      <p:ext uri="{BB962C8B-B14F-4D97-AF65-F5344CB8AC3E}">
        <p14:creationId xmlns:p14="http://schemas.microsoft.com/office/powerpoint/2010/main" val="3699514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1697</TotalTime>
  <Words>458</Words>
  <Application>Microsoft Office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Corbel</vt:lpstr>
      <vt:lpstr>Parallax</vt:lpstr>
      <vt:lpstr>A Christ Centered Study of the Old Testament</vt:lpstr>
      <vt:lpstr>Priesthood Basics</vt:lpstr>
      <vt:lpstr>Priesthood Basics</vt:lpstr>
      <vt:lpstr>Priesthood Basics</vt:lpstr>
      <vt:lpstr>Priesthood Basics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Christ Centered Study of the Old Testament</dc:title>
  <dc:creator>Kevin Sulc</dc:creator>
  <cp:lastModifiedBy>Pulpit</cp:lastModifiedBy>
  <cp:revision>61</cp:revision>
  <cp:lastPrinted>2022-12-14T22:17:22Z</cp:lastPrinted>
  <dcterms:created xsi:type="dcterms:W3CDTF">2022-10-26T20:43:07Z</dcterms:created>
  <dcterms:modified xsi:type="dcterms:W3CDTF">2023-06-21T22:52:22Z</dcterms:modified>
</cp:coreProperties>
</file>