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2"/>
  </p:notesMasterIdLst>
  <p:sldIdLst>
    <p:sldId id="306" r:id="rId5"/>
    <p:sldId id="307" r:id="rId6"/>
    <p:sldId id="308" r:id="rId7"/>
    <p:sldId id="309" r:id="rId8"/>
    <p:sldId id="310" r:id="rId9"/>
    <p:sldId id="304" r:id="rId10"/>
    <p:sldId id="31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7EC1D-BBB9-46EE-A6D5-2ED3B7EB933B}" v="38" dt="2023-07-02T21:24:47.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967" autoAdjust="0"/>
  </p:normalViewPr>
  <p:slideViewPr>
    <p:cSldViewPr snapToGrid="0">
      <p:cViewPr varScale="1">
        <p:scale>
          <a:sx n="67" d="100"/>
          <a:sy n="67" d="100"/>
        </p:scale>
        <p:origin x="82" y="302"/>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7/16/2023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p:txBody>
          <a:bodyPr/>
          <a:lstStyle/>
          <a:p>
            <a:r>
              <a:rPr lang="en-US" sz="5400" spc="400" dirty="0">
                <a:solidFill>
                  <a:schemeClr val="bg1"/>
                </a:solidFill>
              </a:rPr>
              <a:t>Adding to your Faith…</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p:txBody>
          <a:bodyPr/>
          <a:lstStyle/>
          <a:p>
            <a:r>
              <a:rPr lang="en-US" sz="3200" dirty="0">
                <a:solidFill>
                  <a:schemeClr val="bg1"/>
                </a:solidFill>
              </a:rPr>
              <a:t>Knowledge</a:t>
            </a:r>
          </a:p>
          <a:p>
            <a:endParaRPr lang="en-US" sz="3200" dirty="0">
              <a:solidFill>
                <a:schemeClr val="bg1"/>
              </a:solidFill>
            </a:endParaRP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p:txBody>
          <a:bodyPr/>
          <a:lstStyle/>
          <a:p>
            <a:r>
              <a:rPr lang="el-GR" cap="none" dirty="0"/>
              <a:t>γνῶσις</a:t>
            </a:r>
            <a:endParaRPr lang="en-US" dirty="0">
              <a:latin typeface="Symbol" panose="05050102010706020507" pitchFamily="18" charset="2"/>
            </a:endParaRP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p:txBody>
          <a:bodyPr/>
          <a:lstStyle/>
          <a:p>
            <a:pPr algn="r"/>
            <a:r>
              <a:rPr lang="en-US" sz="2800" dirty="0"/>
              <a:t>A Greek noun used 29 times in the NT, usually translated “knowledge”. </a:t>
            </a:r>
            <a:r>
              <a:rPr lang="en-US" dirty="0"/>
              <a:t> </a:t>
            </a:r>
            <a:endParaRPr lang="en-US" sz="1800" dirty="0">
              <a:solidFill>
                <a:schemeClr val="bg1"/>
              </a:solidFill>
            </a:endParaRPr>
          </a:p>
        </p:txBody>
      </p:sp>
      <p:sp>
        <p:nvSpPr>
          <p:cNvPr id="7" name="Date Placeholder 6">
            <a:extLst>
              <a:ext uri="{FF2B5EF4-FFF2-40B4-BE49-F238E27FC236}">
                <a16:creationId xmlns:a16="http://schemas.microsoft.com/office/drawing/2014/main" id="{05C25F72-F9A7-42F9-9720-0801ED77D4D1}"/>
              </a:ext>
            </a:extLst>
          </p:cNvPr>
          <p:cNvSpPr>
            <a:spLocks noGrp="1"/>
          </p:cNvSpPr>
          <p:nvPr>
            <p:ph type="dt" sz="half" idx="10"/>
          </p:nvPr>
        </p:nvSpPr>
        <p:spPr/>
        <p:txBody>
          <a:bodyPr/>
          <a:lstStyle/>
          <a:p>
            <a:r>
              <a:rPr lang="en-US" dirty="0"/>
              <a:t>Adding to Your Faith</a:t>
            </a:r>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sz="2400" dirty="0"/>
              <a:t>knowledge</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2</a:t>
            </a:fld>
            <a:endParaRPr lang="en-US" dirty="0"/>
          </a:p>
        </p:txBody>
      </p:sp>
      <p:pic>
        <p:nvPicPr>
          <p:cNvPr id="2" name="Picture 1">
            <a:extLst>
              <a:ext uri="{FF2B5EF4-FFF2-40B4-BE49-F238E27FC236}">
                <a16:creationId xmlns:a16="http://schemas.microsoft.com/office/drawing/2014/main" id="{C77CA418-9BE8-1F05-6555-62C3B2DB798A}"/>
              </a:ext>
            </a:extLst>
          </p:cNvPr>
          <p:cNvPicPr>
            <a:picLocks noChangeAspect="1"/>
          </p:cNvPicPr>
          <p:nvPr/>
        </p:nvPicPr>
        <p:blipFill>
          <a:blip r:embed="rId2"/>
          <a:stretch>
            <a:fillRect/>
          </a:stretch>
        </p:blipFill>
        <p:spPr>
          <a:xfrm>
            <a:off x="1218896" y="3392425"/>
            <a:ext cx="4365344" cy="3118103"/>
          </a:xfrm>
          <a:prstGeom prst="rect">
            <a:avLst/>
          </a:prstGeom>
        </p:spPr>
      </p:pic>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normAutofit fontScale="90000"/>
          </a:bodyPr>
          <a:lstStyle/>
          <a:p>
            <a:r>
              <a:rPr lang="en-US" dirty="0"/>
              <a:t>Knowledge and Character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normAutofit/>
          </a:bodyPr>
          <a:lstStyle/>
          <a:p>
            <a:r>
              <a:rPr lang="en-US" sz="2800" dirty="0"/>
              <a:t>Beginning with 2 Peter 1:5, Knowledge and Character are inseparable in the NT.</a:t>
            </a:r>
          </a:p>
          <a:p>
            <a:pPr marL="457200" indent="-457200">
              <a:buFont typeface="Arial" panose="020B0604020202020204" pitchFamily="34" charset="0"/>
              <a:buChar char="•"/>
            </a:pPr>
            <a:r>
              <a:rPr lang="en-US" sz="2800" dirty="0"/>
              <a:t>Rom. 15:14</a:t>
            </a:r>
          </a:p>
          <a:p>
            <a:pPr marL="457200" indent="-457200">
              <a:buFont typeface="Arial" panose="020B0604020202020204" pitchFamily="34" charset="0"/>
              <a:buChar char="•"/>
            </a:pPr>
            <a:r>
              <a:rPr lang="en-US" sz="2800" dirty="0"/>
              <a:t>1 Cor. 1:5; 13:2</a:t>
            </a:r>
          </a:p>
          <a:p>
            <a:pPr marL="457200" indent="-457200">
              <a:buFont typeface="Arial" panose="020B0604020202020204" pitchFamily="34" charset="0"/>
              <a:buChar char="•"/>
            </a:pPr>
            <a:r>
              <a:rPr lang="en-US" sz="2800" dirty="0"/>
              <a:t>2 Cor. 6:6; 8:7; 11:6</a:t>
            </a:r>
          </a:p>
          <a:p>
            <a:endParaRPr lang="en-US" dirty="0"/>
          </a:p>
        </p:txBody>
      </p:sp>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r>
              <a:rPr lang="en-US" dirty="0"/>
              <a:t>Adding to your Faith</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sz="2000" dirty="0"/>
              <a:t>Knowledge</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a:t>
            </a:fld>
            <a:endParaRPr lang="en-US" dirty="0"/>
          </a:p>
        </p:txBody>
      </p:sp>
      <p:pic>
        <p:nvPicPr>
          <p:cNvPr id="6" name="Picture 5">
            <a:extLst>
              <a:ext uri="{FF2B5EF4-FFF2-40B4-BE49-F238E27FC236}">
                <a16:creationId xmlns:a16="http://schemas.microsoft.com/office/drawing/2014/main" id="{1E10F2D7-B2CE-9B3D-8D1D-684FEFD6EBE6}"/>
              </a:ext>
            </a:extLst>
          </p:cNvPr>
          <p:cNvPicPr>
            <a:picLocks noChangeAspect="1"/>
          </p:cNvPicPr>
          <p:nvPr/>
        </p:nvPicPr>
        <p:blipFill>
          <a:blip r:embed="rId2"/>
          <a:stretch>
            <a:fillRect/>
          </a:stretch>
        </p:blipFill>
        <p:spPr>
          <a:xfrm>
            <a:off x="7384612" y="1613885"/>
            <a:ext cx="4365114" cy="3115326"/>
          </a:xfrm>
          <a:prstGeom prst="rect">
            <a:avLst/>
          </a:prstGeom>
        </p:spPr>
      </p:pic>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a:xfrm>
            <a:off x="1524000" y="457200"/>
            <a:ext cx="9144000" cy="1868750"/>
          </a:xfrm>
        </p:spPr>
        <p:txBody>
          <a:bodyPr>
            <a:normAutofit/>
          </a:bodyPr>
          <a:lstStyle/>
          <a:p>
            <a:r>
              <a:rPr lang="en-US" spc="400" dirty="0">
                <a:latin typeface="+mn-lt"/>
              </a:rPr>
              <a:t>Knowledge and character</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a:xfrm>
            <a:off x="1136341" y="2707689"/>
            <a:ext cx="9925235" cy="3693111"/>
          </a:xfrm>
        </p:spPr>
        <p:txBody>
          <a:bodyPr/>
          <a:lstStyle/>
          <a:p>
            <a:r>
              <a:rPr lang="en-US" sz="2000" dirty="0">
                <a:solidFill>
                  <a:schemeClr val="bg1"/>
                </a:solidFill>
              </a:rPr>
              <a:t>Highlights:</a:t>
            </a:r>
          </a:p>
          <a:p>
            <a:endParaRPr lang="en-US" dirty="0"/>
          </a:p>
          <a:p>
            <a:pPr marL="342900" indent="-342900">
              <a:buFont typeface="Arial" panose="020B0604020202020204" pitchFamily="34" charset="0"/>
              <a:buChar char="•"/>
            </a:pPr>
            <a:r>
              <a:rPr lang="en-US" dirty="0"/>
              <a:t>Knowledge bears fruit when it increases</a:t>
            </a:r>
          </a:p>
          <a:p>
            <a:pPr marL="342900" indent="-342900">
              <a:buFont typeface="Arial" panose="020B0604020202020204" pitchFamily="34" charset="0"/>
              <a:buChar char="•"/>
            </a:pPr>
            <a:r>
              <a:rPr lang="en-US" dirty="0"/>
              <a:t>Goodness comes from full knowledge</a:t>
            </a:r>
          </a:p>
          <a:p>
            <a:pPr marL="342900" indent="-342900">
              <a:buFont typeface="Arial" panose="020B0604020202020204" pitchFamily="34" charset="0"/>
              <a:buChar char="•"/>
            </a:pPr>
            <a:r>
              <a:rPr lang="en-US" dirty="0"/>
              <a:t>Knowledge is confirmed and made evident in our behavior </a:t>
            </a:r>
          </a:p>
          <a:p>
            <a:pPr marL="342900" indent="-342900">
              <a:buFont typeface="Arial" panose="020B0604020202020204" pitchFamily="34" charset="0"/>
              <a:buChar char="•"/>
            </a:pPr>
            <a:r>
              <a:rPr lang="en-US" dirty="0"/>
              <a:t>Unapplied knowledge profits us nothing</a:t>
            </a:r>
          </a:p>
          <a:p>
            <a:pPr marL="342900" indent="-342900">
              <a:buFont typeface="Arial" panose="020B0604020202020204" pitchFamily="34" charset="0"/>
              <a:buChar char="•"/>
            </a:pPr>
            <a:r>
              <a:rPr lang="en-US" dirty="0"/>
              <a:t>Knowledge is so central to qualities of character, that it is listed as one itself</a:t>
            </a:r>
          </a:p>
          <a:p>
            <a:pPr marL="342900" indent="-342900">
              <a:buFont typeface="Arial" panose="020B0604020202020204" pitchFamily="34" charset="0"/>
              <a:buChar char="•"/>
            </a:pPr>
            <a:r>
              <a:rPr lang="en-US" dirty="0"/>
              <a:t>Knowledge is completed in our abilities/actions</a:t>
            </a:r>
          </a:p>
          <a:p>
            <a:pPr marL="342900" indent="-342900">
              <a:buFont typeface="Arial" panose="020B0604020202020204" pitchFamily="34" charset="0"/>
              <a:buChar char="•"/>
            </a:pPr>
            <a:r>
              <a:rPr lang="en-US" dirty="0"/>
              <a:t>Knowledge must be applied to all situations (e.g., marriage)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22788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6391656" y="301751"/>
            <a:ext cx="4434840" cy="5689473"/>
          </a:xfrm>
        </p:spPr>
        <p:txBody>
          <a:bodyPr>
            <a:noAutofit/>
          </a:bodyPr>
          <a:lstStyle/>
          <a:p>
            <a:r>
              <a:rPr lang="en-US" sz="2700" dirty="0"/>
              <a:t>…on the day of salvation, I helped you… in everything commending ourselves as servants of God, in much endurance, in afflictions, in hardships… in purity, in knowledge, in patience, in kindness, in the Holy Spirit, in genuine love, in the word of truth, in the power of God…</a:t>
            </a:r>
          </a:p>
        </p:txBody>
      </p:sp>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6391661" y="6101113"/>
            <a:ext cx="4434835" cy="510474"/>
          </a:xfrm>
        </p:spPr>
        <p:txBody>
          <a:bodyPr/>
          <a:lstStyle/>
          <a:p>
            <a:r>
              <a:rPr lang="en-US" sz="1800" dirty="0"/>
              <a:t>2 Cor. </a:t>
            </a:r>
            <a:r>
              <a:rPr lang="en-US" dirty="0"/>
              <a:t>6:1-7</a:t>
            </a:r>
            <a:endParaRPr lang="en-US" sz="1800" dirty="0"/>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Knowledge</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5</a:t>
            </a:fld>
            <a:endParaRPr lang="en-US" dirty="0"/>
          </a:p>
        </p:txBody>
      </p:sp>
    </p:spTree>
    <p:extLst>
      <p:ext uri="{BB962C8B-B14F-4D97-AF65-F5344CB8AC3E}">
        <p14:creationId xmlns:p14="http://schemas.microsoft.com/office/powerpoint/2010/main" val="356147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fontScale="90000"/>
          </a:bodyPr>
          <a:lstStyle/>
          <a:p>
            <a:r>
              <a:rPr lang="en-US" sz="5400" dirty="0"/>
              <a:t>The Knowledge of God is our Help</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386967"/>
            <a:ext cx="4549775" cy="823912"/>
          </a:xfrm>
        </p:spPr>
        <p:txBody>
          <a:bodyPr/>
          <a:lstStyle/>
          <a:p>
            <a:r>
              <a:rPr lang="en-US" dirty="0"/>
              <a:t>Zacharias’ Prophecy</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210879"/>
            <a:ext cx="4549775" cy="353535"/>
          </a:xfrm>
        </p:spPr>
        <p:txBody>
          <a:bodyPr>
            <a:normAutofit lnSpcReduction="10000"/>
          </a:bodyPr>
          <a:lstStyle/>
          <a:p>
            <a:r>
              <a:rPr lang="en-US" sz="2000" dirty="0"/>
              <a:t>Luke 1:68-79</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6365289" y="1386967"/>
            <a:ext cx="5193437" cy="823912"/>
          </a:xfrm>
        </p:spPr>
        <p:txBody>
          <a:bodyPr/>
          <a:lstStyle/>
          <a:p>
            <a:r>
              <a:rPr lang="en-US" dirty="0"/>
              <a:t>The Kindness and Severity of God</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6780030" y="2210879"/>
            <a:ext cx="4572182" cy="424556"/>
          </a:xfrm>
        </p:spPr>
        <p:txBody>
          <a:bodyPr>
            <a:normAutofit lnSpcReduction="10000"/>
          </a:bodyPr>
          <a:lstStyle/>
          <a:p>
            <a:r>
              <a:rPr lang="en-US" sz="2000" dirty="0"/>
              <a:t>Romans 11</a:t>
            </a:r>
          </a:p>
        </p:txBody>
      </p:sp>
      <p:sp>
        <p:nvSpPr>
          <p:cNvPr id="8" name="Text Placeholder 2">
            <a:extLst>
              <a:ext uri="{FF2B5EF4-FFF2-40B4-BE49-F238E27FC236}">
                <a16:creationId xmlns:a16="http://schemas.microsoft.com/office/drawing/2014/main" id="{5F52D9BC-DF66-2C65-E315-3F5E9FADEC47}"/>
              </a:ext>
            </a:extLst>
          </p:cNvPr>
          <p:cNvSpPr txBox="1">
            <a:spLocks/>
          </p:cNvSpPr>
          <p:nvPr/>
        </p:nvSpPr>
        <p:spPr>
          <a:xfrm>
            <a:off x="1447800" y="2917949"/>
            <a:ext cx="4549775"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Obedience to Knowledge of God Destroys Disobedience</a:t>
            </a:r>
          </a:p>
        </p:txBody>
      </p:sp>
      <p:sp>
        <p:nvSpPr>
          <p:cNvPr id="9" name="Content Placeholder 3">
            <a:extLst>
              <a:ext uri="{FF2B5EF4-FFF2-40B4-BE49-F238E27FC236}">
                <a16:creationId xmlns:a16="http://schemas.microsoft.com/office/drawing/2014/main" id="{0D5E9F3F-957E-C611-F819-FE73340D3AFC}"/>
              </a:ext>
            </a:extLst>
          </p:cNvPr>
          <p:cNvSpPr txBox="1">
            <a:spLocks/>
          </p:cNvSpPr>
          <p:nvPr/>
        </p:nvSpPr>
        <p:spPr>
          <a:xfrm>
            <a:off x="1447800" y="3741861"/>
            <a:ext cx="4549775" cy="3535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 Corinthians 10</a:t>
            </a:r>
          </a:p>
        </p:txBody>
      </p:sp>
      <p:sp>
        <p:nvSpPr>
          <p:cNvPr id="10" name="Text Placeholder 2">
            <a:extLst>
              <a:ext uri="{FF2B5EF4-FFF2-40B4-BE49-F238E27FC236}">
                <a16:creationId xmlns:a16="http://schemas.microsoft.com/office/drawing/2014/main" id="{885AD084-9291-5FEF-E579-BE6CA4591DBC}"/>
              </a:ext>
            </a:extLst>
          </p:cNvPr>
          <p:cNvSpPr txBox="1">
            <a:spLocks/>
          </p:cNvSpPr>
          <p:nvPr/>
        </p:nvSpPr>
        <p:spPr>
          <a:xfrm>
            <a:off x="6471821" y="2551069"/>
            <a:ext cx="4994399"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Strengthened in the Inner Man</a:t>
            </a:r>
          </a:p>
        </p:txBody>
      </p:sp>
      <p:sp>
        <p:nvSpPr>
          <p:cNvPr id="11" name="Content Placeholder 3">
            <a:extLst>
              <a:ext uri="{FF2B5EF4-FFF2-40B4-BE49-F238E27FC236}">
                <a16:creationId xmlns:a16="http://schemas.microsoft.com/office/drawing/2014/main" id="{AA94D0F1-5F76-981B-3EBE-CF17336A7E96}"/>
              </a:ext>
            </a:extLst>
          </p:cNvPr>
          <p:cNvSpPr txBox="1">
            <a:spLocks/>
          </p:cNvSpPr>
          <p:nvPr/>
        </p:nvSpPr>
        <p:spPr>
          <a:xfrm>
            <a:off x="6916445" y="3374981"/>
            <a:ext cx="4549775" cy="3535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Ephesians 3</a:t>
            </a:r>
          </a:p>
        </p:txBody>
      </p:sp>
      <p:sp>
        <p:nvSpPr>
          <p:cNvPr id="12" name="Text Placeholder 2">
            <a:extLst>
              <a:ext uri="{FF2B5EF4-FFF2-40B4-BE49-F238E27FC236}">
                <a16:creationId xmlns:a16="http://schemas.microsoft.com/office/drawing/2014/main" id="{12FF4F99-AE4A-A9F1-9077-5DEBC128FDA3}"/>
              </a:ext>
            </a:extLst>
          </p:cNvPr>
          <p:cNvSpPr txBox="1">
            <a:spLocks/>
          </p:cNvSpPr>
          <p:nvPr/>
        </p:nvSpPr>
        <p:spPr>
          <a:xfrm>
            <a:off x="1546225" y="4145858"/>
            <a:ext cx="4549775"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Surpassing Value</a:t>
            </a:r>
          </a:p>
        </p:txBody>
      </p:sp>
      <p:sp>
        <p:nvSpPr>
          <p:cNvPr id="13" name="Content Placeholder 3">
            <a:extLst>
              <a:ext uri="{FF2B5EF4-FFF2-40B4-BE49-F238E27FC236}">
                <a16:creationId xmlns:a16="http://schemas.microsoft.com/office/drawing/2014/main" id="{4E9C690B-639A-B72D-2EAE-1D72EE670BB4}"/>
              </a:ext>
            </a:extLst>
          </p:cNvPr>
          <p:cNvSpPr txBox="1">
            <a:spLocks/>
          </p:cNvSpPr>
          <p:nvPr/>
        </p:nvSpPr>
        <p:spPr>
          <a:xfrm>
            <a:off x="1546225" y="4969770"/>
            <a:ext cx="4549775" cy="3535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Philippians 3</a:t>
            </a:r>
          </a:p>
        </p:txBody>
      </p:sp>
      <p:sp>
        <p:nvSpPr>
          <p:cNvPr id="14" name="Text Placeholder 2">
            <a:extLst>
              <a:ext uri="{FF2B5EF4-FFF2-40B4-BE49-F238E27FC236}">
                <a16:creationId xmlns:a16="http://schemas.microsoft.com/office/drawing/2014/main" id="{05BA74F8-E269-8295-9745-05A12C5D27B7}"/>
              </a:ext>
            </a:extLst>
          </p:cNvPr>
          <p:cNvSpPr txBox="1">
            <a:spLocks/>
          </p:cNvSpPr>
          <p:nvPr/>
        </p:nvSpPr>
        <p:spPr>
          <a:xfrm>
            <a:off x="6471821" y="4145858"/>
            <a:ext cx="4549775"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Hidden Treasure</a:t>
            </a:r>
          </a:p>
        </p:txBody>
      </p:sp>
      <p:sp>
        <p:nvSpPr>
          <p:cNvPr id="15" name="Content Placeholder 3">
            <a:extLst>
              <a:ext uri="{FF2B5EF4-FFF2-40B4-BE49-F238E27FC236}">
                <a16:creationId xmlns:a16="http://schemas.microsoft.com/office/drawing/2014/main" id="{B587F254-8139-6A26-90A7-591B3F432CBA}"/>
              </a:ext>
            </a:extLst>
          </p:cNvPr>
          <p:cNvSpPr txBox="1">
            <a:spLocks/>
          </p:cNvSpPr>
          <p:nvPr/>
        </p:nvSpPr>
        <p:spPr>
          <a:xfrm>
            <a:off x="6471821" y="4969770"/>
            <a:ext cx="4549775" cy="3535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Colossians 2:1-4</a:t>
            </a:r>
          </a:p>
        </p:txBody>
      </p:sp>
    </p:spTree>
    <p:extLst>
      <p:ext uri="{BB962C8B-B14F-4D97-AF65-F5344CB8AC3E}">
        <p14:creationId xmlns:p14="http://schemas.microsoft.com/office/powerpoint/2010/main" val="312476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fontScale="90000"/>
          </a:bodyPr>
          <a:lstStyle/>
          <a:p>
            <a:r>
              <a:rPr lang="en-US" sz="5400" dirty="0"/>
              <a:t>The Key of Knowledge … Teaching and Practicing</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540306" y="2138019"/>
            <a:ext cx="4549775" cy="823912"/>
          </a:xfrm>
        </p:spPr>
        <p:txBody>
          <a:bodyPr/>
          <a:lstStyle/>
          <a:p>
            <a:r>
              <a:rPr lang="en-US" dirty="0"/>
              <a:t>The Failure of the Temple Scribes and Lawyers</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540306" y="3021106"/>
            <a:ext cx="4549775" cy="353535"/>
          </a:xfrm>
        </p:spPr>
        <p:txBody>
          <a:bodyPr>
            <a:normAutofit lnSpcReduction="10000"/>
          </a:bodyPr>
          <a:lstStyle/>
          <a:p>
            <a:r>
              <a:rPr lang="en-US" sz="2000" dirty="0"/>
              <a:t>Luke 11:45-52</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6457795" y="2138019"/>
            <a:ext cx="5193437" cy="823912"/>
          </a:xfrm>
        </p:spPr>
        <p:txBody>
          <a:bodyPr/>
          <a:lstStyle/>
          <a:p>
            <a:r>
              <a:rPr lang="en-US" dirty="0"/>
              <a:t>Who is a true Jew of knowledge and truth?</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6872536" y="3021106"/>
            <a:ext cx="4572182" cy="424556"/>
          </a:xfrm>
        </p:spPr>
        <p:txBody>
          <a:bodyPr>
            <a:normAutofit lnSpcReduction="10000"/>
          </a:bodyPr>
          <a:lstStyle/>
          <a:p>
            <a:r>
              <a:rPr lang="en-US" sz="2000" dirty="0"/>
              <a:t>Romans </a:t>
            </a:r>
            <a:r>
              <a:rPr lang="en-US" dirty="0"/>
              <a:t>2:17-29</a:t>
            </a:r>
            <a:endParaRPr lang="en-US" sz="2000" dirty="0"/>
          </a:p>
        </p:txBody>
      </p:sp>
      <p:sp>
        <p:nvSpPr>
          <p:cNvPr id="8" name="Text Placeholder 2">
            <a:extLst>
              <a:ext uri="{FF2B5EF4-FFF2-40B4-BE49-F238E27FC236}">
                <a16:creationId xmlns:a16="http://schemas.microsoft.com/office/drawing/2014/main" id="{5F52D9BC-DF66-2C65-E315-3F5E9FADEC47}"/>
              </a:ext>
            </a:extLst>
          </p:cNvPr>
          <p:cNvSpPr txBox="1">
            <a:spLocks/>
          </p:cNvSpPr>
          <p:nvPr/>
        </p:nvSpPr>
        <p:spPr>
          <a:xfrm>
            <a:off x="1540306" y="3728176"/>
            <a:ext cx="4549775"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So</a:t>
            </a:r>
            <a:r>
              <a:rPr lang="en-US"/>
              <a:t>… knowledge </a:t>
            </a:r>
            <a:r>
              <a:rPr lang="en-US" dirty="0"/>
              <a:t>can be “dangerous”</a:t>
            </a:r>
          </a:p>
        </p:txBody>
      </p:sp>
      <p:sp>
        <p:nvSpPr>
          <p:cNvPr id="9" name="Content Placeholder 3">
            <a:extLst>
              <a:ext uri="{FF2B5EF4-FFF2-40B4-BE49-F238E27FC236}">
                <a16:creationId xmlns:a16="http://schemas.microsoft.com/office/drawing/2014/main" id="{0D5E9F3F-957E-C611-F819-FE73340D3AFC}"/>
              </a:ext>
            </a:extLst>
          </p:cNvPr>
          <p:cNvSpPr txBox="1">
            <a:spLocks/>
          </p:cNvSpPr>
          <p:nvPr/>
        </p:nvSpPr>
        <p:spPr>
          <a:xfrm>
            <a:off x="1540306" y="4552088"/>
            <a:ext cx="4549775" cy="3535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 Corinthians 8</a:t>
            </a:r>
          </a:p>
        </p:txBody>
      </p:sp>
      <p:sp>
        <p:nvSpPr>
          <p:cNvPr id="10" name="Text Placeholder 2">
            <a:extLst>
              <a:ext uri="{FF2B5EF4-FFF2-40B4-BE49-F238E27FC236}">
                <a16:creationId xmlns:a16="http://schemas.microsoft.com/office/drawing/2014/main" id="{885AD084-9291-5FEF-E579-BE6CA4591DBC}"/>
              </a:ext>
            </a:extLst>
          </p:cNvPr>
          <p:cNvSpPr txBox="1">
            <a:spLocks/>
          </p:cNvSpPr>
          <p:nvPr/>
        </p:nvSpPr>
        <p:spPr>
          <a:xfrm>
            <a:off x="6564327" y="3701477"/>
            <a:ext cx="4994399" cy="48373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 And False</a:t>
            </a:r>
          </a:p>
        </p:txBody>
      </p:sp>
      <p:sp>
        <p:nvSpPr>
          <p:cNvPr id="11" name="Content Placeholder 3">
            <a:extLst>
              <a:ext uri="{FF2B5EF4-FFF2-40B4-BE49-F238E27FC236}">
                <a16:creationId xmlns:a16="http://schemas.microsoft.com/office/drawing/2014/main" id="{AA94D0F1-5F76-981B-3EBE-CF17336A7E96}"/>
              </a:ext>
            </a:extLst>
          </p:cNvPr>
          <p:cNvSpPr txBox="1">
            <a:spLocks/>
          </p:cNvSpPr>
          <p:nvPr/>
        </p:nvSpPr>
        <p:spPr>
          <a:xfrm>
            <a:off x="7008951" y="4185208"/>
            <a:ext cx="4549775" cy="3535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 Timothy 6:20-21</a:t>
            </a:r>
          </a:p>
        </p:txBody>
      </p:sp>
      <p:sp>
        <p:nvSpPr>
          <p:cNvPr id="12" name="Text Placeholder 2">
            <a:extLst>
              <a:ext uri="{FF2B5EF4-FFF2-40B4-BE49-F238E27FC236}">
                <a16:creationId xmlns:a16="http://schemas.microsoft.com/office/drawing/2014/main" id="{12FF4F99-AE4A-A9F1-9077-5DEBC128FDA3}"/>
              </a:ext>
            </a:extLst>
          </p:cNvPr>
          <p:cNvSpPr txBox="1">
            <a:spLocks/>
          </p:cNvSpPr>
          <p:nvPr/>
        </p:nvSpPr>
        <p:spPr>
          <a:xfrm>
            <a:off x="1638731" y="4956085"/>
            <a:ext cx="4549775"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But if indeed “true” it profits</a:t>
            </a:r>
          </a:p>
        </p:txBody>
      </p:sp>
      <p:sp>
        <p:nvSpPr>
          <p:cNvPr id="13" name="Content Placeholder 3">
            <a:extLst>
              <a:ext uri="{FF2B5EF4-FFF2-40B4-BE49-F238E27FC236}">
                <a16:creationId xmlns:a16="http://schemas.microsoft.com/office/drawing/2014/main" id="{4E9C690B-639A-B72D-2EAE-1D72EE670BB4}"/>
              </a:ext>
            </a:extLst>
          </p:cNvPr>
          <p:cNvSpPr txBox="1">
            <a:spLocks/>
          </p:cNvSpPr>
          <p:nvPr/>
        </p:nvSpPr>
        <p:spPr>
          <a:xfrm>
            <a:off x="1638731" y="5779997"/>
            <a:ext cx="4549775" cy="3535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 Corinthians 14:6</a:t>
            </a:r>
          </a:p>
        </p:txBody>
      </p:sp>
      <p:sp>
        <p:nvSpPr>
          <p:cNvPr id="14" name="Text Placeholder 2">
            <a:extLst>
              <a:ext uri="{FF2B5EF4-FFF2-40B4-BE49-F238E27FC236}">
                <a16:creationId xmlns:a16="http://schemas.microsoft.com/office/drawing/2014/main" id="{05BA74F8-E269-8295-9745-05A12C5D27B7}"/>
              </a:ext>
            </a:extLst>
          </p:cNvPr>
          <p:cNvSpPr txBox="1">
            <a:spLocks/>
          </p:cNvSpPr>
          <p:nvPr/>
        </p:nvSpPr>
        <p:spPr>
          <a:xfrm>
            <a:off x="6564327" y="4956085"/>
            <a:ext cx="4549775"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 and it is a sweet aroma to God</a:t>
            </a:r>
          </a:p>
        </p:txBody>
      </p:sp>
      <p:sp>
        <p:nvSpPr>
          <p:cNvPr id="15" name="Content Placeholder 3">
            <a:extLst>
              <a:ext uri="{FF2B5EF4-FFF2-40B4-BE49-F238E27FC236}">
                <a16:creationId xmlns:a16="http://schemas.microsoft.com/office/drawing/2014/main" id="{B587F254-8139-6A26-90A7-591B3F432CBA}"/>
              </a:ext>
            </a:extLst>
          </p:cNvPr>
          <p:cNvSpPr txBox="1">
            <a:spLocks/>
          </p:cNvSpPr>
          <p:nvPr/>
        </p:nvSpPr>
        <p:spPr>
          <a:xfrm>
            <a:off x="6564327" y="5779997"/>
            <a:ext cx="4549775" cy="3535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 Corinthians 2:14-15; 4:5-10</a:t>
            </a:r>
          </a:p>
        </p:txBody>
      </p:sp>
    </p:spTree>
    <p:extLst>
      <p:ext uri="{BB962C8B-B14F-4D97-AF65-F5344CB8AC3E}">
        <p14:creationId xmlns:p14="http://schemas.microsoft.com/office/powerpoint/2010/main" val="212177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42"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42"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8" grpId="0"/>
      <p:bldP spid="9" grpId="0"/>
      <p:bldP spid="10" grpId="0"/>
      <p:bldP spid="11" grpId="0"/>
      <p:bldP spid="12" grpId="0"/>
      <p:bldP spid="13" grpId="0"/>
      <p:bldP spid="14" grpId="0"/>
      <p:bldP spid="15" grpId="0"/>
    </p:bldLst>
  </p:timing>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{2F37B55D-A048-4DDF-A464-6CFD6FC76296}tf89338750_win32</Template>
  <TotalTime>107</TotalTime>
  <Words>323</Words>
  <Application>Microsoft Office PowerPoint</Application>
  <PresentationFormat>Widescreen</PresentationFormat>
  <Paragraphs>55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Symbol</vt:lpstr>
      <vt:lpstr>Univers</vt:lpstr>
      <vt:lpstr>GradientUnivers</vt:lpstr>
      <vt:lpstr>Adding to your Faith…</vt:lpstr>
      <vt:lpstr>γνῶσις</vt:lpstr>
      <vt:lpstr>Knowledge and Character</vt:lpstr>
      <vt:lpstr>Knowledge and character</vt:lpstr>
      <vt:lpstr>…on the day of salvation, I helped you… in everything commending ourselves as servants of God, in much endurance, in afflictions, in hardships… in purity, in knowledge, in patience, in kindness, in the Holy Spirit, in genuine love, in the word of truth, in the power of God…</vt:lpstr>
      <vt:lpstr>The Knowledge of God is our Help</vt:lpstr>
      <vt:lpstr>The Key of Knowledge … Teaching and Practicing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to your Faith…</dc:title>
  <dc:creator>Kevin Sulc</dc:creator>
  <cp:lastModifiedBy>Kevin Sulc</cp:lastModifiedBy>
  <cp:revision>3</cp:revision>
  <dcterms:created xsi:type="dcterms:W3CDTF">2023-07-02T20:00:20Z</dcterms:created>
  <dcterms:modified xsi:type="dcterms:W3CDTF">2023-07-16T20:19:46Z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