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56" r:id="rId2"/>
    <p:sldId id="257" r:id="rId3"/>
    <p:sldId id="259" r:id="rId4"/>
    <p:sldId id="258" r:id="rId5"/>
    <p:sldId id="260" r:id="rId6"/>
    <p:sldId id="261" r:id="rId7"/>
    <p:sldId id="262" r:id="rId8"/>
    <p:sldId id="263" r:id="rId9"/>
    <p:sldId id="264" r:id="rId10"/>
    <p:sldId id="265" r:id="rId11"/>
    <p:sldId id="273" r:id="rId12"/>
    <p:sldId id="274" r:id="rId13"/>
    <p:sldId id="275"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82" y="3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E05364-CC65-4EC2-9D2F-6153995F6B51}" type="datetimeFigureOut">
              <a:rPr lang="en-US" smtClean="0"/>
              <a:t>7/26/2023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3F71E73F-EA4B-499D-A033-3EAB32283FEE}" type="slidenum">
              <a:rPr lang="en-US" smtClean="0"/>
              <a:t>‹#›</a:t>
            </a:fld>
            <a:endParaRPr lang="en-US"/>
          </a:p>
        </p:txBody>
      </p:sp>
    </p:spTree>
    <p:extLst>
      <p:ext uri="{BB962C8B-B14F-4D97-AF65-F5344CB8AC3E}">
        <p14:creationId xmlns:p14="http://schemas.microsoft.com/office/powerpoint/2010/main" val="26007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829BBDE-FF8A-4402-A30B-8A461CAAA258}" type="datetimeFigureOut">
              <a:rPr lang="en-US" smtClean="0"/>
              <a:t>7/26/2023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A578787-BAB4-4AB9-B3B8-D3E57C944D38}" type="slidenum">
              <a:rPr lang="en-US" smtClean="0"/>
              <a:t>‹#›</a:t>
            </a:fld>
            <a:endParaRPr lang="en-US"/>
          </a:p>
        </p:txBody>
      </p:sp>
    </p:spTree>
    <p:extLst>
      <p:ext uri="{BB962C8B-B14F-4D97-AF65-F5344CB8AC3E}">
        <p14:creationId xmlns:p14="http://schemas.microsoft.com/office/powerpoint/2010/main" val="2003693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221370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21759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213065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30612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0080533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78248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413640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460371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589549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96442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56D57C-73A7-4E2C-BEE2-6F26C4517222}"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8055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56D57C-73A7-4E2C-BEE2-6F26C4517222}"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1417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56D57C-73A7-4E2C-BEE2-6F26C4517222}"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82015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56D57C-73A7-4E2C-BEE2-6F26C4517222}"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3648371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6D57C-73A7-4E2C-BEE2-6F26C4517222}"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1148487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432765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56D57C-73A7-4E2C-BEE2-6F26C4517222}"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B8F652-14A0-4AF3-80E4-09DBA554D9F1}" type="slidenum">
              <a:rPr lang="en-US" smtClean="0"/>
              <a:t>‹#›</a:t>
            </a:fld>
            <a:endParaRPr lang="en-US"/>
          </a:p>
        </p:txBody>
      </p:sp>
    </p:spTree>
    <p:extLst>
      <p:ext uri="{BB962C8B-B14F-4D97-AF65-F5344CB8AC3E}">
        <p14:creationId xmlns:p14="http://schemas.microsoft.com/office/powerpoint/2010/main" val="262307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756D57C-73A7-4E2C-BEE2-6F26C4517222}" type="datetimeFigureOut">
              <a:rPr lang="en-US" smtClean="0"/>
              <a:t>7/26/2023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7B8F652-14A0-4AF3-80E4-09DBA554D9F1}" type="slidenum">
              <a:rPr lang="en-US" smtClean="0"/>
              <a:t>‹#›</a:t>
            </a:fld>
            <a:endParaRPr lang="en-US"/>
          </a:p>
        </p:txBody>
      </p:sp>
    </p:spTree>
    <p:extLst>
      <p:ext uri="{BB962C8B-B14F-4D97-AF65-F5344CB8AC3E}">
        <p14:creationId xmlns:p14="http://schemas.microsoft.com/office/powerpoint/2010/main" val="6454878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D899-6E28-A30F-3783-C25206D3ECCA}"/>
              </a:ext>
            </a:extLst>
          </p:cNvPr>
          <p:cNvSpPr>
            <a:spLocks noGrp="1"/>
          </p:cNvSpPr>
          <p:nvPr>
            <p:ph type="ctrTitle"/>
          </p:nvPr>
        </p:nvSpPr>
        <p:spPr>
          <a:xfrm>
            <a:off x="2928401" y="1380069"/>
            <a:ext cx="8574622" cy="2048932"/>
          </a:xfrm>
        </p:spPr>
        <p:txBody>
          <a:bodyPr/>
          <a:lstStyle/>
          <a:p>
            <a:r>
              <a:rPr lang="en-US" b="1" dirty="0"/>
              <a:t>A Christ Centered Study of the Old Testament</a:t>
            </a:r>
          </a:p>
        </p:txBody>
      </p:sp>
      <p:sp>
        <p:nvSpPr>
          <p:cNvPr id="3" name="Subtitle 2">
            <a:extLst>
              <a:ext uri="{FF2B5EF4-FFF2-40B4-BE49-F238E27FC236}">
                <a16:creationId xmlns:a16="http://schemas.microsoft.com/office/drawing/2014/main" id="{F3117132-E7BB-EE46-156A-BFB6EEA68DED}"/>
              </a:ext>
            </a:extLst>
          </p:cNvPr>
          <p:cNvSpPr>
            <a:spLocks noGrp="1"/>
          </p:cNvSpPr>
          <p:nvPr>
            <p:ph type="subTitle" idx="1"/>
          </p:nvPr>
        </p:nvSpPr>
        <p:spPr>
          <a:xfrm>
            <a:off x="3125165" y="3878279"/>
            <a:ext cx="8377859" cy="2168559"/>
          </a:xfrm>
        </p:spPr>
        <p:txBody>
          <a:bodyPr>
            <a:normAutofit/>
          </a:bodyPr>
          <a:lstStyle/>
          <a:p>
            <a:r>
              <a:rPr lang="en-US" sz="3200" b="1" dirty="0"/>
              <a:t>Lesson Seven</a:t>
            </a:r>
          </a:p>
          <a:p>
            <a:r>
              <a:rPr lang="en-US" sz="3200" b="1" dirty="0"/>
              <a:t>Jesus, the Son of God and Great High Priest</a:t>
            </a:r>
          </a:p>
        </p:txBody>
      </p:sp>
    </p:spTree>
    <p:extLst>
      <p:ext uri="{BB962C8B-B14F-4D97-AF65-F5344CB8AC3E}">
        <p14:creationId xmlns:p14="http://schemas.microsoft.com/office/powerpoint/2010/main" val="1912359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6F76-3B99-F28D-2929-81E437F03C07}"/>
              </a:ext>
            </a:extLst>
          </p:cNvPr>
          <p:cNvSpPr>
            <a:spLocks noGrp="1"/>
          </p:cNvSpPr>
          <p:nvPr>
            <p:ph type="title"/>
          </p:nvPr>
        </p:nvSpPr>
        <p:spPr>
          <a:xfrm>
            <a:off x="1484311" y="296562"/>
            <a:ext cx="10018713" cy="766119"/>
          </a:xfrm>
        </p:spPr>
        <p:txBody>
          <a:bodyPr/>
          <a:lstStyle/>
          <a:p>
            <a:r>
              <a:rPr lang="en-US" b="1" dirty="0"/>
              <a:t>Quick Review of Psalm 2</a:t>
            </a:r>
          </a:p>
        </p:txBody>
      </p:sp>
      <p:sp>
        <p:nvSpPr>
          <p:cNvPr id="3" name="Content Placeholder 2">
            <a:extLst>
              <a:ext uri="{FF2B5EF4-FFF2-40B4-BE49-F238E27FC236}">
                <a16:creationId xmlns:a16="http://schemas.microsoft.com/office/drawing/2014/main" id="{E49E1633-7050-E265-A316-A1E246DFEB90}"/>
              </a:ext>
            </a:extLst>
          </p:cNvPr>
          <p:cNvSpPr>
            <a:spLocks noGrp="1"/>
          </p:cNvSpPr>
          <p:nvPr>
            <p:ph idx="1"/>
          </p:nvPr>
        </p:nvSpPr>
        <p:spPr>
          <a:xfrm>
            <a:off x="1484311" y="1062681"/>
            <a:ext cx="10684476" cy="5795319"/>
          </a:xfrm>
        </p:spPr>
        <p:txBody>
          <a:bodyPr>
            <a:normAutofit fontScale="92500" lnSpcReduction="10000"/>
          </a:bodyPr>
          <a:lstStyle/>
          <a:p>
            <a:r>
              <a:rPr lang="en-US" sz="3200" b="1" dirty="0">
                <a:latin typeface="Arial" panose="020B0604020202020204" pitchFamily="34" charset="0"/>
                <a:cs typeface="Arial" panose="020B0604020202020204" pitchFamily="34" charset="0"/>
              </a:rPr>
              <a:t>The Anointed King’s Statement (vv. 7-9)</a:t>
            </a:r>
          </a:p>
          <a:p>
            <a:pPr lvl="1"/>
            <a:r>
              <a:rPr lang="en-US" sz="2800" b="1" dirty="0">
                <a:latin typeface="Arial" panose="020B0604020202020204" pitchFamily="34" charset="0"/>
                <a:cs typeface="Arial" panose="020B0604020202020204" pitchFamily="34" charset="0"/>
              </a:rPr>
              <a:t>Yahweh calls me “Son” and will enable me to break and shatter the kings of nations</a:t>
            </a:r>
          </a:p>
          <a:p>
            <a:pPr lvl="1"/>
            <a:r>
              <a:rPr lang="en-US" sz="2800" b="1" dirty="0">
                <a:latin typeface="Arial" panose="020B0604020202020204" pitchFamily="34" charset="0"/>
                <a:cs typeface="Arial" panose="020B0604020202020204" pitchFamily="34" charset="0"/>
              </a:rPr>
              <a:t>Quoted and applied by Paul (Acts 13:33-34 – see also Rom. 1:3-4)</a:t>
            </a:r>
          </a:p>
          <a:p>
            <a:pPr lvl="1"/>
            <a:r>
              <a:rPr lang="en-US" sz="2800" b="1" dirty="0">
                <a:latin typeface="Arial" panose="020B0604020202020204" pitchFamily="34" charset="0"/>
                <a:cs typeface="Arial" panose="020B0604020202020204" pitchFamily="34" charset="0"/>
              </a:rPr>
              <a:t>Quoted and applied in Hebrews (1:5 and 5:5)</a:t>
            </a:r>
          </a:p>
          <a:p>
            <a:pPr lvl="1"/>
            <a:endParaRPr lang="en-US" sz="28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The Warning: (vv. 10-12)</a:t>
            </a:r>
          </a:p>
          <a:p>
            <a:pPr lvl="1"/>
            <a:r>
              <a:rPr lang="en-US" sz="2800" b="1" dirty="0">
                <a:latin typeface="Arial" panose="020B0604020202020204" pitchFamily="34" charset="0"/>
                <a:cs typeface="Arial" panose="020B0604020202020204" pitchFamily="34" charset="0"/>
              </a:rPr>
              <a:t>Kings should show discernment and be warned</a:t>
            </a:r>
          </a:p>
          <a:p>
            <a:pPr lvl="1"/>
            <a:r>
              <a:rPr lang="en-US" sz="2800" b="1" dirty="0">
                <a:latin typeface="Arial" panose="020B0604020202020204" pitchFamily="34" charset="0"/>
                <a:cs typeface="Arial" panose="020B0604020202020204" pitchFamily="34" charset="0"/>
              </a:rPr>
              <a:t>Kings should worship Yahweh with reverence</a:t>
            </a:r>
          </a:p>
          <a:p>
            <a:pPr lvl="1"/>
            <a:r>
              <a:rPr lang="en-US" sz="2800" b="1" dirty="0">
                <a:latin typeface="Arial" panose="020B0604020202020204" pitchFamily="34" charset="0"/>
                <a:cs typeface="Arial" panose="020B0604020202020204" pitchFamily="34" charset="0"/>
              </a:rPr>
              <a:t>Kings should do homage to the Son and take refuge in Him</a:t>
            </a:r>
          </a:p>
        </p:txBody>
      </p:sp>
    </p:spTree>
    <p:extLst>
      <p:ext uri="{BB962C8B-B14F-4D97-AF65-F5344CB8AC3E}">
        <p14:creationId xmlns:p14="http://schemas.microsoft.com/office/powerpoint/2010/main" val="272192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65951"/>
          </a:xfrm>
        </p:spPr>
        <p:txBody>
          <a:bodyPr>
            <a:normAutofit fontScale="90000"/>
          </a:bodyPr>
          <a:lstStyle/>
          <a:p>
            <a:r>
              <a:rPr lang="en-US" dirty="0"/>
              <a:t>Quick Review of Psalm 110</a:t>
            </a:r>
          </a:p>
        </p:txBody>
      </p:sp>
      <p:sp>
        <p:nvSpPr>
          <p:cNvPr id="3" name="Content Placeholder 2"/>
          <p:cNvSpPr>
            <a:spLocks noGrp="1"/>
          </p:cNvSpPr>
          <p:nvPr>
            <p:ph idx="1"/>
          </p:nvPr>
        </p:nvSpPr>
        <p:spPr>
          <a:xfrm>
            <a:off x="1484310" y="1251751"/>
            <a:ext cx="10251970" cy="5606249"/>
          </a:xfrm>
        </p:spPr>
        <p:txBody>
          <a:bodyPr>
            <a:normAutofit/>
          </a:bodyPr>
          <a:lstStyle/>
          <a:p>
            <a:r>
              <a:rPr lang="en-US" sz="3200" dirty="0"/>
              <a:t>The most quoted and referenced Psalm in the NT</a:t>
            </a:r>
          </a:p>
          <a:p>
            <a:pPr lvl="1"/>
            <a:r>
              <a:rPr lang="en-US" sz="2800" dirty="0"/>
              <a:t>{Matthew 22:44; Mark 12:36; Luke 20:42-43}; {Matthew 26:64; Luke 22:69}; Acts 2; 1 Cor. 15:25; Hebrews 1:13; Hebrews 5:6; 7:17,21</a:t>
            </a:r>
          </a:p>
          <a:p>
            <a:pPr lvl="1"/>
            <a:r>
              <a:rPr lang="en-US" sz="2800" dirty="0"/>
              <a:t>Several other allusions</a:t>
            </a:r>
          </a:p>
          <a:p>
            <a:r>
              <a:rPr lang="en-US" sz="3200" dirty="0"/>
              <a:t>These references certainly confirm the Messianic implication of the unique opening statement, “Yahweh says to my Lord”</a:t>
            </a:r>
          </a:p>
        </p:txBody>
      </p:sp>
    </p:spTree>
    <p:extLst>
      <p:ext uri="{BB962C8B-B14F-4D97-AF65-F5344CB8AC3E}">
        <p14:creationId xmlns:p14="http://schemas.microsoft.com/office/powerpoint/2010/main" val="61635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672483"/>
          </a:xfrm>
        </p:spPr>
        <p:txBody>
          <a:bodyPr>
            <a:normAutofit fontScale="90000"/>
          </a:bodyPr>
          <a:lstStyle/>
          <a:p>
            <a:r>
              <a:rPr lang="en-US" dirty="0"/>
              <a:t>Quick Review of Psalm 110</a:t>
            </a:r>
          </a:p>
        </p:txBody>
      </p:sp>
      <p:sp>
        <p:nvSpPr>
          <p:cNvPr id="3" name="Content Placeholder 2"/>
          <p:cNvSpPr>
            <a:spLocks noGrp="1"/>
          </p:cNvSpPr>
          <p:nvPr>
            <p:ph idx="1"/>
          </p:nvPr>
        </p:nvSpPr>
        <p:spPr>
          <a:xfrm>
            <a:off x="1484310" y="1358283"/>
            <a:ext cx="10018713" cy="5499717"/>
          </a:xfrm>
        </p:spPr>
        <p:txBody>
          <a:bodyPr>
            <a:normAutofit/>
          </a:bodyPr>
          <a:lstStyle/>
          <a:p>
            <a:r>
              <a:rPr lang="en-US" sz="3200" dirty="0"/>
              <a:t>Overview of this Messianic Psalm of David</a:t>
            </a:r>
          </a:p>
          <a:p>
            <a:pPr lvl="1"/>
            <a:r>
              <a:rPr lang="en-US" sz="2800" dirty="0"/>
              <a:t>Note two apparent perspectives (vv. 1-4 and vv. 5-6)</a:t>
            </a:r>
          </a:p>
          <a:p>
            <a:pPr lvl="1"/>
            <a:r>
              <a:rPr lang="en-US" sz="2800" dirty="0"/>
              <a:t>6 Promises that David says Yahweh made to “my Lord”</a:t>
            </a:r>
          </a:p>
          <a:p>
            <a:pPr marL="1428750" lvl="2" indent="-514350">
              <a:buFont typeface="+mj-lt"/>
              <a:buAutoNum type="arabicPeriod"/>
            </a:pPr>
            <a:r>
              <a:rPr lang="en-US" sz="2600" dirty="0"/>
              <a:t>Defeat of Enemies</a:t>
            </a:r>
          </a:p>
          <a:p>
            <a:pPr marL="1428750" lvl="2" indent="-514350">
              <a:buFont typeface="+mj-lt"/>
              <a:buAutoNum type="arabicPeriod"/>
            </a:pPr>
            <a:r>
              <a:rPr lang="en-US" sz="2600" dirty="0"/>
              <a:t>People will voluntarily follow</a:t>
            </a:r>
          </a:p>
          <a:p>
            <a:pPr marL="1428750" lvl="2" indent="-514350">
              <a:buFont typeface="+mj-lt"/>
              <a:buAutoNum type="arabicPeriod"/>
            </a:pPr>
            <a:r>
              <a:rPr lang="en-US" sz="2600" dirty="0"/>
              <a:t>Eternal Rule</a:t>
            </a:r>
          </a:p>
          <a:p>
            <a:pPr marL="1428750" lvl="2" indent="-514350">
              <a:buFont typeface="+mj-lt"/>
              <a:buAutoNum type="arabicPeriod"/>
            </a:pPr>
            <a:r>
              <a:rPr lang="en-US" sz="2600" dirty="0"/>
              <a:t>Eternal Priesthood</a:t>
            </a:r>
          </a:p>
          <a:p>
            <a:pPr marL="1428750" lvl="2" indent="-514350">
              <a:buFont typeface="+mj-lt"/>
              <a:buAutoNum type="arabicPeriod"/>
            </a:pPr>
            <a:r>
              <a:rPr lang="en-US" sz="2600" dirty="0"/>
              <a:t>Judge</a:t>
            </a:r>
          </a:p>
          <a:p>
            <a:pPr marL="1428750" lvl="2" indent="-514350">
              <a:buFont typeface="+mj-lt"/>
              <a:buAutoNum type="arabicPeriod"/>
            </a:pPr>
            <a:r>
              <a:rPr lang="en-US" sz="2600" dirty="0"/>
              <a:t>Rest</a:t>
            </a:r>
          </a:p>
        </p:txBody>
      </p:sp>
    </p:spTree>
    <p:extLst>
      <p:ext uri="{BB962C8B-B14F-4D97-AF65-F5344CB8AC3E}">
        <p14:creationId xmlns:p14="http://schemas.microsoft.com/office/powerpoint/2010/main" val="3806784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922F-CF0C-D8E6-036B-0D0FC2E83F3D}"/>
              </a:ext>
            </a:extLst>
          </p:cNvPr>
          <p:cNvSpPr>
            <a:spLocks noGrp="1"/>
          </p:cNvSpPr>
          <p:nvPr>
            <p:ph type="title"/>
          </p:nvPr>
        </p:nvSpPr>
        <p:spPr/>
        <p:txBody>
          <a:bodyPr/>
          <a:lstStyle/>
          <a:p>
            <a:r>
              <a:rPr lang="en-US" dirty="0"/>
              <a:t>The Order of Melchizedek</a:t>
            </a:r>
          </a:p>
        </p:txBody>
      </p:sp>
      <p:sp>
        <p:nvSpPr>
          <p:cNvPr id="3" name="Text Placeholder 2">
            <a:extLst>
              <a:ext uri="{FF2B5EF4-FFF2-40B4-BE49-F238E27FC236}">
                <a16:creationId xmlns:a16="http://schemas.microsoft.com/office/drawing/2014/main" id="{1B3BF45F-E5AB-3662-98D7-6462824C2C4E}"/>
              </a:ext>
            </a:extLst>
          </p:cNvPr>
          <p:cNvSpPr>
            <a:spLocks noGrp="1"/>
          </p:cNvSpPr>
          <p:nvPr>
            <p:ph type="body" idx="1"/>
          </p:nvPr>
        </p:nvSpPr>
        <p:spPr/>
        <p:txBody>
          <a:bodyPr>
            <a:normAutofit/>
          </a:bodyPr>
          <a:lstStyle/>
          <a:p>
            <a:r>
              <a:rPr lang="en-US" sz="4400" dirty="0"/>
              <a:t>Genesis 14:17-24</a:t>
            </a:r>
          </a:p>
        </p:txBody>
      </p:sp>
    </p:spTree>
    <p:extLst>
      <p:ext uri="{BB962C8B-B14F-4D97-AF65-F5344CB8AC3E}">
        <p14:creationId xmlns:p14="http://schemas.microsoft.com/office/powerpoint/2010/main" val="1585038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Funk and Wagnall, Vol. 21, p. 273:</a:t>
            </a:r>
          </a:p>
          <a:p>
            <a:endParaRPr lang="en-US" dirty="0"/>
          </a:p>
          <a:p>
            <a:r>
              <a:rPr lang="en-US" sz="3600" dirty="0"/>
              <a:t>“One especially consecrated to the service of a divinity and through whom worship, prayer, sacrifice, or other service is offered to the object of worship, and pardon, blessing, or deliverance is obtained by the worshipper.”</a:t>
            </a:r>
          </a:p>
        </p:txBody>
      </p:sp>
    </p:spTree>
    <p:extLst>
      <p:ext uri="{BB962C8B-B14F-4D97-AF65-F5344CB8AC3E}">
        <p14:creationId xmlns:p14="http://schemas.microsoft.com/office/powerpoint/2010/main" val="3661051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The basic concept of the need for a mediation between the sacred and profane stretches back to the beginning of history. Biblically, the Book of Job highlights this Pre-Mosaic need, as does Moses’ history of the Book of Genesis (Chapters 4, 6, 12, 18 and 35).</a:t>
            </a:r>
          </a:p>
          <a:p>
            <a:r>
              <a:rPr lang="en-US" dirty="0"/>
              <a:t>It is not surprising then to find evidence of priests and priesthoods in nearly all ancient cultures, even in the midst of polytheistic paganism that came to characterized most cultures (e.g., Egypt – </a:t>
            </a:r>
            <a:r>
              <a:rPr lang="en-US" dirty="0" err="1"/>
              <a:t>Potipherah</a:t>
            </a:r>
            <a:r>
              <a:rPr lang="en-US" dirty="0"/>
              <a:t>, the priest of On, whose daughter </a:t>
            </a:r>
            <a:r>
              <a:rPr lang="en-US" dirty="0" err="1"/>
              <a:t>Asenath</a:t>
            </a:r>
            <a:r>
              <a:rPr lang="en-US" dirty="0"/>
              <a:t> married Joseph in Egypt).</a:t>
            </a:r>
          </a:p>
          <a:p>
            <a:r>
              <a:rPr lang="en-US" dirty="0"/>
              <a:t>Although we associate a priesthood with the Law of Moses, evidence of priests of the Most High God exists: Melchizedek and Jethro.</a:t>
            </a:r>
          </a:p>
          <a:p>
            <a:r>
              <a:rPr lang="en-US" dirty="0"/>
              <a:t>Consistently, even when at the center of political conflicts, priests were viewed in most cultures as the spiritual leaders who bridged the separation between the heavenly and physical realms.</a:t>
            </a:r>
          </a:p>
        </p:txBody>
      </p:sp>
    </p:spTree>
    <p:extLst>
      <p:ext uri="{BB962C8B-B14F-4D97-AF65-F5344CB8AC3E}">
        <p14:creationId xmlns:p14="http://schemas.microsoft.com/office/powerpoint/2010/main" val="297086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In most cultures, not just anyone was accepted as priests. Heritage and character were often considered essential qualifications.</a:t>
            </a:r>
          </a:p>
          <a:p>
            <a:r>
              <a:rPr lang="en-US" dirty="0"/>
              <a:t>Additional roles were also often connected, such as teaching, healing, and counseling. After all, if you were viewed qualified to help connect the group to the spiritual realm, you were certainly qualified to perform other roles as well.</a:t>
            </a:r>
          </a:p>
          <a:p>
            <a:r>
              <a:rPr lang="en-US" dirty="0"/>
              <a:t>This appears true among the Hebrews as well. Although the English, “priest” has its origin in Greek (related to the word “</a:t>
            </a:r>
            <a:r>
              <a:rPr lang="en-US" dirty="0" err="1"/>
              <a:t>presbyteros</a:t>
            </a:r>
            <a:r>
              <a:rPr lang="en-US" dirty="0"/>
              <a:t>”), the Hebrews had several terms that can be translated or at least related to the concept of priesthood. “Kohen” or “</a:t>
            </a:r>
            <a:r>
              <a:rPr lang="en-US" dirty="0" err="1"/>
              <a:t>cohen</a:t>
            </a:r>
            <a:r>
              <a:rPr lang="en-US" dirty="0"/>
              <a:t>” is the primary term translated priest, but other nouns are also. They include terms which also are translated “Levite”, “prophet”, and “seer”.</a:t>
            </a:r>
          </a:p>
        </p:txBody>
      </p:sp>
    </p:spTree>
    <p:extLst>
      <p:ext uri="{BB962C8B-B14F-4D97-AF65-F5344CB8AC3E}">
        <p14:creationId xmlns:p14="http://schemas.microsoft.com/office/powerpoint/2010/main" val="425129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Priesthood Basics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798653"/>
            <a:ext cx="10541786" cy="5949389"/>
          </a:xfrm>
        </p:spPr>
        <p:txBody>
          <a:bodyPr/>
          <a:lstStyle/>
          <a:p>
            <a:r>
              <a:rPr lang="en-US" dirty="0"/>
              <a:t>Our understanding of the basics, however, should go beyond the sociological examinations of various cultures and simply look at the Biblical view (although commonality is found when doing so).</a:t>
            </a:r>
          </a:p>
          <a:p>
            <a:endParaRPr lang="en-US" dirty="0"/>
          </a:p>
          <a:p>
            <a:r>
              <a:rPr lang="en-US" dirty="0"/>
              <a:t>Let’s begin an examination of the Priesthood as revealed to and written down by Moses, as well as the Hebrew scriptures as a whole.</a:t>
            </a:r>
          </a:p>
        </p:txBody>
      </p:sp>
    </p:spTree>
    <p:extLst>
      <p:ext uri="{BB962C8B-B14F-4D97-AF65-F5344CB8AC3E}">
        <p14:creationId xmlns:p14="http://schemas.microsoft.com/office/powerpoint/2010/main" val="36995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3EB45-24AF-D4CB-1EFB-E671FCA828F8}"/>
              </a:ext>
            </a:extLst>
          </p:cNvPr>
          <p:cNvSpPr>
            <a:spLocks noGrp="1"/>
          </p:cNvSpPr>
          <p:nvPr>
            <p:ph type="title"/>
          </p:nvPr>
        </p:nvSpPr>
        <p:spPr>
          <a:xfrm>
            <a:off x="1484311" y="266219"/>
            <a:ext cx="10018713" cy="717629"/>
          </a:xfrm>
        </p:spPr>
        <p:txBody>
          <a:bodyPr/>
          <a:lstStyle/>
          <a:p>
            <a:r>
              <a:rPr lang="en-US" dirty="0"/>
              <a:t>The Priesthood of the Law of Moses</a:t>
            </a:r>
          </a:p>
        </p:txBody>
      </p:sp>
      <p:sp>
        <p:nvSpPr>
          <p:cNvPr id="3" name="Content Placeholder 2">
            <a:extLst>
              <a:ext uri="{FF2B5EF4-FFF2-40B4-BE49-F238E27FC236}">
                <a16:creationId xmlns:a16="http://schemas.microsoft.com/office/drawing/2014/main" id="{AD331803-2127-1A4C-018B-89B80B3FBC37}"/>
              </a:ext>
            </a:extLst>
          </p:cNvPr>
          <p:cNvSpPr>
            <a:spLocks noGrp="1"/>
          </p:cNvSpPr>
          <p:nvPr>
            <p:ph idx="1"/>
          </p:nvPr>
        </p:nvSpPr>
        <p:spPr>
          <a:xfrm>
            <a:off x="1484310" y="1273215"/>
            <a:ext cx="10541786" cy="5474827"/>
          </a:xfrm>
        </p:spPr>
        <p:txBody>
          <a:bodyPr>
            <a:normAutofit lnSpcReduction="10000"/>
          </a:bodyPr>
          <a:lstStyle/>
          <a:p>
            <a:r>
              <a:rPr lang="en-US" dirty="0"/>
              <a:t>God actually intended what was said in Exodus 19:5-6. But…</a:t>
            </a:r>
          </a:p>
          <a:p>
            <a:endParaRPr lang="en-US" dirty="0"/>
          </a:p>
          <a:p>
            <a:r>
              <a:rPr lang="en-US" dirty="0"/>
              <a:t>Deuteronomy 33:8-11. This blessing of Moses upon the tribe of Levi is a summary of the original intent of the service of the priests and Levites to/for the people.  Noteworthy:</a:t>
            </a:r>
          </a:p>
          <a:p>
            <a:pPr lvl="1"/>
            <a:r>
              <a:rPr lang="en-US" dirty="0"/>
              <a:t>vv. 8-9 –  Why priests were needed – the people’s doubting (Ex. 17:1-7) and priests as mediators (Ex. 28:30; 32:19-35; Num. 16:5; Lev. 17:1-7; Dt. 17:9-11).</a:t>
            </a:r>
          </a:p>
          <a:p>
            <a:pPr lvl="1"/>
            <a:r>
              <a:rPr lang="en-US" dirty="0"/>
              <a:t>vv. 10-11 – Teaching (Lev. 10:8-11; cf. Deut. 31:9-13; Ezra 7:10 Mal. 2:4-5) and Atonement (Lev. 16; Num 6:27; 2 Chron. 30:27; Lev. </a:t>
            </a:r>
            <a:r>
              <a:rPr lang="en-US"/>
              <a:t>9:23-24).</a:t>
            </a:r>
            <a:endParaRPr lang="en-US" dirty="0"/>
          </a:p>
          <a:p>
            <a:pPr lvl="1"/>
            <a:endParaRPr lang="en-US" dirty="0"/>
          </a:p>
          <a:p>
            <a:r>
              <a:rPr lang="en-US" dirty="0"/>
              <a:t>Other key passages:</a:t>
            </a:r>
          </a:p>
          <a:p>
            <a:pPr lvl="1"/>
            <a:r>
              <a:rPr lang="en-US" dirty="0"/>
              <a:t>Lev. 8</a:t>
            </a:r>
          </a:p>
          <a:p>
            <a:pPr lvl="1"/>
            <a:r>
              <a:rPr lang="en-US" dirty="0"/>
              <a:t>Not only Aaron’s family, but all Levites were separated for service (Num. 1:47-54; 2:33-4:49)</a:t>
            </a:r>
          </a:p>
          <a:p>
            <a:pPr lvl="1"/>
            <a:endParaRPr lang="en-US" dirty="0"/>
          </a:p>
        </p:txBody>
      </p:sp>
    </p:spTree>
    <p:extLst>
      <p:ext uri="{BB962C8B-B14F-4D97-AF65-F5344CB8AC3E}">
        <p14:creationId xmlns:p14="http://schemas.microsoft.com/office/powerpoint/2010/main" val="4025460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726FF55-F7B8-BAC2-FA0C-459D0C6E08EF}"/>
              </a:ext>
            </a:extLst>
          </p:cNvPr>
          <p:cNvSpPr>
            <a:spLocks noGrp="1"/>
          </p:cNvSpPr>
          <p:nvPr>
            <p:ph type="title"/>
          </p:nvPr>
        </p:nvSpPr>
        <p:spPr>
          <a:xfrm>
            <a:off x="1484311" y="685800"/>
            <a:ext cx="10018713" cy="5931310"/>
          </a:xfrm>
        </p:spPr>
        <p:txBody>
          <a:bodyPr>
            <a:normAutofit fontScale="90000"/>
          </a:bodyPr>
          <a:lstStyle/>
          <a:p>
            <a:r>
              <a:rPr lang="en-US" dirty="0"/>
              <a:t>The Hebrew writer begins to shift his focus in 4:14 by noting that Jesus, the Son of God, is a greater high priest than that presented in the Law of Moses.</a:t>
            </a:r>
            <a:br>
              <a:rPr lang="en-US" dirty="0"/>
            </a:br>
            <a:br>
              <a:rPr lang="en-US" dirty="0"/>
            </a:br>
            <a:r>
              <a:rPr lang="en-US" dirty="0"/>
              <a:t>The Priesthood of Jesus begins a new focus throughout much of the remainder of the book:</a:t>
            </a:r>
            <a:br>
              <a:rPr lang="en-US" dirty="0"/>
            </a:br>
            <a:br>
              <a:rPr lang="en-US" dirty="0"/>
            </a:br>
            <a:r>
              <a:rPr lang="en-US" dirty="0"/>
              <a:t>1. The Messiah is a superior priest to the Levitical.</a:t>
            </a:r>
            <a:br>
              <a:rPr lang="en-US" dirty="0"/>
            </a:br>
            <a:r>
              <a:rPr lang="en-US" dirty="0"/>
              <a:t>2. The Messiah offers a superior sacrifice.</a:t>
            </a:r>
            <a:br>
              <a:rPr lang="en-US" dirty="0"/>
            </a:br>
            <a:r>
              <a:rPr lang="en-US" dirty="0"/>
              <a:t>3. The Messiah offers this in a superior sanctuary.</a:t>
            </a:r>
          </a:p>
        </p:txBody>
      </p:sp>
    </p:spTree>
    <p:extLst>
      <p:ext uri="{BB962C8B-B14F-4D97-AF65-F5344CB8AC3E}">
        <p14:creationId xmlns:p14="http://schemas.microsoft.com/office/powerpoint/2010/main" val="1864292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F775984-7482-3F7D-4BA7-34038F068BC1}"/>
              </a:ext>
            </a:extLst>
          </p:cNvPr>
          <p:cNvSpPr>
            <a:spLocks noGrp="1"/>
          </p:cNvSpPr>
          <p:nvPr>
            <p:ph type="title"/>
          </p:nvPr>
        </p:nvSpPr>
        <p:spPr>
          <a:xfrm>
            <a:off x="1484311" y="685800"/>
            <a:ext cx="10018713" cy="5695335"/>
          </a:xfrm>
        </p:spPr>
        <p:txBody>
          <a:bodyPr>
            <a:normAutofit/>
          </a:bodyPr>
          <a:lstStyle/>
          <a:p>
            <a:r>
              <a:rPr lang="en-US" dirty="0"/>
              <a:t>Although the Christ is a qualified priest, “even as Aaron” (4:14 – 5:4), the Christ’s appointment  is greater.</a:t>
            </a:r>
            <a:br>
              <a:rPr lang="en-US" dirty="0"/>
            </a:br>
            <a:br>
              <a:rPr lang="en-US" dirty="0"/>
            </a:br>
            <a:r>
              <a:rPr lang="en-US" dirty="0"/>
              <a:t>The writer returns to Psalm 2 and 110 to begin to establish this superiority.</a:t>
            </a:r>
          </a:p>
        </p:txBody>
      </p:sp>
    </p:spTree>
    <p:extLst>
      <p:ext uri="{BB962C8B-B14F-4D97-AF65-F5344CB8AC3E}">
        <p14:creationId xmlns:p14="http://schemas.microsoft.com/office/powerpoint/2010/main" val="2834113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26F76-3B99-F28D-2929-81E437F03C07}"/>
              </a:ext>
            </a:extLst>
          </p:cNvPr>
          <p:cNvSpPr>
            <a:spLocks noGrp="1"/>
          </p:cNvSpPr>
          <p:nvPr>
            <p:ph type="title"/>
          </p:nvPr>
        </p:nvSpPr>
        <p:spPr>
          <a:xfrm>
            <a:off x="1484311" y="296562"/>
            <a:ext cx="10018713" cy="766119"/>
          </a:xfrm>
        </p:spPr>
        <p:txBody>
          <a:bodyPr/>
          <a:lstStyle/>
          <a:p>
            <a:r>
              <a:rPr lang="en-US" b="1" dirty="0"/>
              <a:t>Quick review of Psalm 2</a:t>
            </a:r>
          </a:p>
        </p:txBody>
      </p:sp>
      <p:sp>
        <p:nvSpPr>
          <p:cNvPr id="3" name="Content Placeholder 2">
            <a:extLst>
              <a:ext uri="{FF2B5EF4-FFF2-40B4-BE49-F238E27FC236}">
                <a16:creationId xmlns:a16="http://schemas.microsoft.com/office/drawing/2014/main" id="{E49E1633-7050-E265-A316-A1E246DFEB90}"/>
              </a:ext>
            </a:extLst>
          </p:cNvPr>
          <p:cNvSpPr>
            <a:spLocks noGrp="1"/>
          </p:cNvSpPr>
          <p:nvPr>
            <p:ph idx="1"/>
          </p:nvPr>
        </p:nvSpPr>
        <p:spPr>
          <a:xfrm>
            <a:off x="1272746" y="1062681"/>
            <a:ext cx="10896041" cy="5795319"/>
          </a:xfrm>
        </p:spPr>
        <p:txBody>
          <a:bodyPr>
            <a:normAutofit/>
          </a:bodyPr>
          <a:lstStyle/>
          <a:p>
            <a:r>
              <a:rPr lang="en-US" sz="3200" b="1" dirty="0">
                <a:latin typeface="Arial" panose="020B0604020202020204" pitchFamily="34" charset="0"/>
                <a:cs typeface="Arial" panose="020B0604020202020204" pitchFamily="34" charset="0"/>
              </a:rPr>
              <a:t>A “royal” Psalm is Yahweh’s Response to the Raging Nations’ (and their kings’) vain rebellion (vv. 1-3)</a:t>
            </a:r>
          </a:p>
          <a:p>
            <a:pPr lvl="1"/>
            <a:r>
              <a:rPr lang="en-US" sz="2800" b="1" dirty="0">
                <a:latin typeface="Arial" panose="020B0604020202020204" pitchFamily="34" charset="0"/>
                <a:cs typeface="Arial" panose="020B0604020202020204" pitchFamily="34" charset="0"/>
              </a:rPr>
              <a:t>This description of man’s sin is quoted and applied by disciples of Christ in Jerusalem (Acts 4:25-27)</a:t>
            </a:r>
          </a:p>
          <a:p>
            <a:pPr marL="457200" lvl="1" indent="0">
              <a:buNone/>
            </a:pPr>
            <a:endParaRPr lang="en-US" sz="2800" b="1" dirty="0">
              <a:latin typeface="Arial" panose="020B0604020202020204" pitchFamily="34" charset="0"/>
              <a:cs typeface="Arial" panose="020B0604020202020204" pitchFamily="34" charset="0"/>
            </a:endParaRPr>
          </a:p>
          <a:p>
            <a:r>
              <a:rPr lang="en-US" sz="3200" b="1" dirty="0">
                <a:latin typeface="Arial" panose="020B0604020202020204" pitchFamily="34" charset="0"/>
                <a:cs typeface="Arial" panose="020B0604020202020204" pitchFamily="34" charset="0"/>
              </a:rPr>
              <a:t>The Response: (vv. 4-6)</a:t>
            </a:r>
          </a:p>
          <a:p>
            <a:pPr lvl="1"/>
            <a:r>
              <a:rPr lang="en-US" sz="2800" b="1" dirty="0">
                <a:latin typeface="Arial" panose="020B0604020202020204" pitchFamily="34" charset="0"/>
                <a:cs typeface="Arial" panose="020B0604020202020204" pitchFamily="34" charset="0"/>
              </a:rPr>
              <a:t>He laughs and scoffs</a:t>
            </a:r>
          </a:p>
          <a:p>
            <a:pPr lvl="1"/>
            <a:r>
              <a:rPr lang="en-US" sz="2800" b="1" dirty="0">
                <a:latin typeface="Arial" panose="020B0604020202020204" pitchFamily="34" charset="0"/>
                <a:cs typeface="Arial" panose="020B0604020202020204" pitchFamily="34" charset="0"/>
              </a:rPr>
              <a:t>He speaks in wrath and terrifies them, “I have installed My King upon Zion, My holy mountain.”</a:t>
            </a:r>
          </a:p>
        </p:txBody>
      </p:sp>
    </p:spTree>
    <p:extLst>
      <p:ext uri="{BB962C8B-B14F-4D97-AF65-F5344CB8AC3E}">
        <p14:creationId xmlns:p14="http://schemas.microsoft.com/office/powerpoint/2010/main" val="22956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1708</TotalTime>
  <Words>1046</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Parallax</vt:lpstr>
      <vt:lpstr>A Christ Centered Study of the Old Testament</vt:lpstr>
      <vt:lpstr>Priesthood Basics</vt:lpstr>
      <vt:lpstr>Priesthood Basics</vt:lpstr>
      <vt:lpstr>Priesthood Basics</vt:lpstr>
      <vt:lpstr>Priesthood Basics</vt:lpstr>
      <vt:lpstr>The Priesthood of the Law of Moses</vt:lpstr>
      <vt:lpstr>The Hebrew writer begins to shift his focus in 4:14 by noting that Jesus, the Son of God, is a greater high priest than that presented in the Law of Moses.  The Priesthood of Jesus begins a new focus throughout much of the remainder of the book:  1. The Messiah is a superior priest to the Levitical. 2. The Messiah offers a superior sacrifice. 3. The Messiah offers this in a superior sanctuary.</vt:lpstr>
      <vt:lpstr>Although the Christ is a qualified priest, “even as Aaron” (4:14 – 5:4), the Christ’s appointment  is greater.  The writer returns to Psalm 2 and 110 to begin to establish this superiority.</vt:lpstr>
      <vt:lpstr>Quick review of Psalm 2</vt:lpstr>
      <vt:lpstr>Quick Review of Psalm 2</vt:lpstr>
      <vt:lpstr>Quick Review of Psalm 110</vt:lpstr>
      <vt:lpstr>Quick Review of Psalm 110</vt:lpstr>
      <vt:lpstr>The Order of Melchizedek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 Centered Study of the Old Testament</dc:title>
  <dc:creator>Kevin Sulc</dc:creator>
  <cp:lastModifiedBy>Kevin Sulc</cp:lastModifiedBy>
  <cp:revision>62</cp:revision>
  <cp:lastPrinted>2022-12-14T22:17:22Z</cp:lastPrinted>
  <dcterms:created xsi:type="dcterms:W3CDTF">2022-10-26T20:43:07Z</dcterms:created>
  <dcterms:modified xsi:type="dcterms:W3CDTF">2023-07-26T22:16:04Z</dcterms:modified>
</cp:coreProperties>
</file>